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64" r:id="rId3"/>
    <p:sldId id="932" r:id="rId4"/>
    <p:sldId id="263" r:id="rId5"/>
    <p:sldId id="262" r:id="rId6"/>
    <p:sldId id="257" r:id="rId7"/>
    <p:sldId id="258" r:id="rId8"/>
    <p:sldId id="259" r:id="rId9"/>
    <p:sldId id="261" r:id="rId10"/>
    <p:sldId id="925" r:id="rId11"/>
    <p:sldId id="930" r:id="rId12"/>
    <p:sldId id="1374" r:id="rId13"/>
    <p:sldId id="1360" r:id="rId14"/>
    <p:sldId id="1375" r:id="rId15"/>
    <p:sldId id="929" r:id="rId16"/>
    <p:sldId id="926" r:id="rId17"/>
    <p:sldId id="260" r:id="rId18"/>
    <p:sldId id="927" r:id="rId19"/>
    <p:sldId id="931" r:id="rId20"/>
    <p:sldId id="13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2975-5B79-4E49-98CE-20C225DEB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9864F4-E701-4B8F-8E1F-E1854FACE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D8536-27CE-41D0-86E1-7C27AF763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D729-3FAD-4C66-802B-4B27730451F1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BEB0B-3D88-4FC2-8671-B7B1B6092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0A7E6-5D74-40D6-BE1A-6C2914342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A485-81D7-4C41-BCC2-F0534F18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39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15598-4840-474B-BB96-10B1DBBB6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97C5F-C085-43C7-9DFC-32F8A505E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E649B-9DCA-4DFB-8653-B1774B5A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D729-3FAD-4C66-802B-4B27730451F1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C4E3C-A58D-40D6-90DA-6527BFD4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35803-D03D-48D6-AB4B-42221289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A485-81D7-4C41-BCC2-F0534F18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4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98C1D-10DE-4531-A8D9-22677A076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C6B1B-BE22-4459-80A3-20CF0A6CB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20A32-2ADB-4128-91E9-3AB1E18C8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D729-3FAD-4C66-802B-4B27730451F1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23A04-72E9-4FBF-9B36-5ABA21EE5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5A74F-1F29-46F6-96D2-3FEEE28D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A485-81D7-4C41-BCC2-F0534F18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1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4713B8-06A3-4646-ACD9-B2B5F5045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DE2C62F-7B44-C345-B11F-C0F9D72FC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31A30B-BBC9-334A-912E-AD5531617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BAA9-1494-244B-B5F3-51663AD68C1F}" type="datetimeFigureOut">
              <a:rPr lang="ar-KW" smtClean="0"/>
              <a:t>23/02/1442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2F325B-7E85-B042-A9CE-1E075598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F085663-892A-9D48-A19D-B9AA56016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D7F6-CBF6-0A43-97F1-5BBAE18E743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40050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253F28-EB9C-7A4A-B37E-F6E8B94AA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D3CE43-948C-EB49-B7D6-22AAB493A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1248F3-0622-C545-8A95-5CC779AC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BAA9-1494-244B-B5F3-51663AD68C1F}" type="datetimeFigureOut">
              <a:rPr lang="ar-KW" smtClean="0"/>
              <a:t>23/02/1442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850772-FD18-D04D-AEB4-E438AEEC8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9CABA9A-7065-0B49-A3A7-BAAC37E3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D7F6-CBF6-0A43-97F1-5BBAE18E743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05932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2F9142-4555-C043-B401-7063FA7B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C41C004-6F3D-A64C-A4BC-1E8D70ACB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FFAE98-A32D-8142-8FA4-E9AFB6D14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BAA9-1494-244B-B5F3-51663AD68C1F}" type="datetimeFigureOut">
              <a:rPr lang="ar-KW" smtClean="0"/>
              <a:t>23/02/1442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753CCD-37C4-9D41-80F9-A110F6C5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D6480FC-53BB-D148-A84F-FE274EC5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D7F6-CBF6-0A43-97F1-5BBAE18E743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6435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72C6C1-01E2-E24E-9928-E6B2EACF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2E1F02-F35B-EB4A-8B6A-7CB64E833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3C76BE9-C36F-C94D-B6C0-20B5CBC30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F4C981-2189-784B-AD46-DC02D853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BAA9-1494-244B-B5F3-51663AD68C1F}" type="datetimeFigureOut">
              <a:rPr lang="ar-KW" smtClean="0"/>
              <a:t>23/02/1442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52D2CB-5BAA-B048-B75F-36BC4C6B9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680805E-8345-2740-8A6E-86191BEB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D7F6-CBF6-0A43-97F1-5BBAE18E743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54386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B5350A-F6D9-3E4D-B228-17BE88988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3BA93B8-7197-324B-BEFF-D0455595C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A22F38C-CAB6-1346-9ECA-3683696E1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459746F-E42D-794D-9870-CE75C03B9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5C8DECC-2495-AB45-9E3C-88C0AB0AE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91821EC-9473-6649-A94D-5785F128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BAA9-1494-244B-B5F3-51663AD68C1F}" type="datetimeFigureOut">
              <a:rPr lang="ar-KW" smtClean="0"/>
              <a:t>23/02/1442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02C28F6-32C5-B146-B39C-8A7C3EAE8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251FC9F-9F06-1546-AAB5-E9BFFF52F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D7F6-CBF6-0A43-97F1-5BBAE18E743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80312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DFF6C4A-C9B5-C244-B13A-23162EADC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2DF6E86-6F58-4746-AB1C-A3A31E1B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BAA9-1494-244B-B5F3-51663AD68C1F}" type="datetimeFigureOut">
              <a:rPr lang="ar-KW" smtClean="0"/>
              <a:t>23/02/1442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10B7454-DAAF-1F42-A160-0135EEA9E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40E0C6C-467B-5D45-ACE5-AA115CB5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D7F6-CBF6-0A43-97F1-5BBAE18E743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39804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C2D7DF5-7DDA-ED48-A559-1401FBC4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BAA9-1494-244B-B5F3-51663AD68C1F}" type="datetimeFigureOut">
              <a:rPr lang="ar-KW" smtClean="0"/>
              <a:t>23/02/1442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2872CDD-FF0E-6648-8FC0-312B4E302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FCBDD6A-913D-8941-8246-7E161351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D7F6-CBF6-0A43-97F1-5BBAE18E743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79731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E25A47-37A0-354D-B24B-D38D4F7F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FCF5EEE-D008-7B46-93F3-37C74776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755E727-A5C1-6A4E-A7FD-B67F321C4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35D5A0E-A6AE-B34C-93C7-F322F76B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BAA9-1494-244B-B5F3-51663AD68C1F}" type="datetimeFigureOut">
              <a:rPr lang="ar-KW" smtClean="0"/>
              <a:t>23/02/1442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46F344C-8875-AA4D-80FF-E23E3708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7E468A5-11B1-2348-BD2F-D9781F14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D7F6-CBF6-0A43-97F1-5BBAE18E743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6372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6412B-B71C-4CEB-9CDD-A6CC03D63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6CB1F-CDCE-4A4D-8C27-F6E2FCFBD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3AA04-4BBD-40F3-809A-DF2B187D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D729-3FAD-4C66-802B-4B27730451F1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5254F-C3A6-4F64-9B87-79BC868E8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2DAB4-D951-4B7C-B676-0BA295D97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A485-81D7-4C41-BCC2-F0534F18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01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4A89BE-80BF-E64A-9AFC-3A4B2D0A7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6A45232-12FC-E44D-9C01-A7A733A45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3026875-0291-1444-8902-9EEA30AAF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530711B-209C-2F48-AB59-E47BE6F33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BAA9-1494-244B-B5F3-51663AD68C1F}" type="datetimeFigureOut">
              <a:rPr lang="ar-KW" smtClean="0"/>
              <a:t>23/02/1442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6818969-72A1-2E4D-AA1F-A1F8053B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EC50FF4-7073-CB48-9764-B1215F16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D7F6-CBF6-0A43-97F1-5BBAE18E743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6161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E49612-DBB3-1842-B7B5-4EDC7071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6E12D69-615A-FE47-B9A8-F653B4D6F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ECE8EC-2FC9-D449-83A4-3C1B0A54A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BAA9-1494-244B-B5F3-51663AD68C1F}" type="datetimeFigureOut">
              <a:rPr lang="ar-KW" smtClean="0"/>
              <a:t>23/02/1442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6E12B72-5F69-F742-AF87-7CD22E498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E8D4001-CEC8-9646-8CA3-60FA224B7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D7F6-CBF6-0A43-97F1-5BBAE18E743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79550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979C2B4-CCBE-A24B-A4D2-F804770A0B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B2A4403-1A09-B649-8901-2085B3A3D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26E13C-5078-1A4F-A71D-E0EA4CEA1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BAA9-1494-244B-B5F3-51663AD68C1F}" type="datetimeFigureOut">
              <a:rPr lang="ar-KW" smtClean="0"/>
              <a:t>23/02/1442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4AD75EC-30C0-3549-9B78-1A50D6FB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FD6FEE-9974-A946-BAD3-86A8E9EB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D7F6-CBF6-0A43-97F1-5BBAE18E743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5800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05D05-4F9A-49AC-99B6-7D8465BD5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B5D0B-D6D3-41F8-A586-2970CA59D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D29C1-E916-4320-82AA-F1EE114FE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D729-3FAD-4C66-802B-4B27730451F1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E2415-F8C0-4162-A96B-33EA58484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AB3AD-65D6-4588-B0F7-D38A572F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A485-81D7-4C41-BCC2-F0534F18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5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7109D-A4DE-4097-94B9-BBBF8F8B8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215E0-7BF3-4E24-B7CC-F4B748C47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073765-1C70-4040-A48D-5B40098B6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A6D79-EB2C-46E1-87C5-089E6502A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D729-3FAD-4C66-802B-4B27730451F1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40463-5377-46C7-8384-BF0598FC1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D1476-FC21-48C9-B662-840B803C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A485-81D7-4C41-BCC2-F0534F18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84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C3E71-9D10-46AB-B04B-F799E379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BFC28-EEB4-47D0-AB18-C89A73D8C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DB19A-E448-4BD0-B08B-F36AD9870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39F975-2B07-4854-9BB2-90A03CCC3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89621-FDAB-4DF5-BD53-9628AC8998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BCEF21-6D51-41DF-8906-F016D1965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D729-3FAD-4C66-802B-4B27730451F1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5F25FE-E664-44A3-BB89-6A2B8452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327C28-3B72-4EAB-8864-B39E701A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A485-81D7-4C41-BCC2-F0534F18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50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E97AE-A5DF-4EC8-B292-9748914C4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BD0E4-63DF-471D-9170-434235F4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D729-3FAD-4C66-802B-4B27730451F1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67793-4BF2-4987-98F2-A0A44C71F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1E180-16CE-45DE-B7D3-CF139D5C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A485-81D7-4C41-BCC2-F0534F18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3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FB83F5-1596-4974-AF85-7FA940BE7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D729-3FAD-4C66-802B-4B27730451F1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C91A24-108E-4548-80B5-24F3EBB2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479BB-2509-44E8-87CC-7F59D1B9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A485-81D7-4C41-BCC2-F0534F18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9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3B78-E475-45A2-9C2A-FB10DB27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FDD01-268C-4642-9DC8-12F459DCE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DE5DA-0A73-4138-9BA0-005D309DD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220F0-EFF3-4222-8650-A463790D4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D729-3FAD-4C66-802B-4B27730451F1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9A99E-A408-4F68-8C5D-51F8E977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A02C2-1E70-43DC-8DD1-D7EAC902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A485-81D7-4C41-BCC2-F0534F18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2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44E06-2704-4F00-8D2C-505D8B9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39BE2A-D4E5-47FA-BB4B-767A297FB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0EFA8-EBB8-4D9E-B662-163E0135C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7A899-E61E-462E-8ABD-0B0C5D8C6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D729-3FAD-4C66-802B-4B27730451F1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63AFE-A2AD-4263-960F-340F507C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9F86D-6C34-4585-99A7-44C8EC0E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A485-81D7-4C41-BCC2-F0534F18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334078-AA7A-4019-A7F9-9A2AC690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79100-8B9F-4840-8B97-54D596612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2998E-05F3-4CBF-9660-10932FDE89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AD729-3FAD-4C66-802B-4B27730451F1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2BCDB-D0B0-4730-A64A-D632CC77C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8428-5751-44B3-ACE3-A7B5E840A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FA485-81D7-4C41-BCC2-F0534F18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6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A8D852B-F290-F848-A20F-84407633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FE5C905-BA58-714F-AD51-11656C8F9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6A932F-55F8-C74D-A478-E6FDAECFDA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FBAA9-1494-244B-B5F3-51663AD68C1F}" type="datetimeFigureOut">
              <a:rPr lang="ar-KW" smtClean="0"/>
              <a:t>23/02/1442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1BA6D3-4F72-104D-AE9C-15F83F485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8BC63E9-1FF5-9141-813A-D6B962895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6D7F6-CBF6-0A43-97F1-5BBAE18E743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0203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twitter.com%2Famna_alhammadii%2Fstatus%2F1239501656942927872%2Fphoto%2F1&amp;psig=AOvVaw1y7esiPMP7hX6_9DBJffcI&amp;ust=1584950067104000&amp;source=images&amp;cd=vfe&amp;ved=0CAIQjRxqFwoTCPjJ0aPNregCFQAAAAAdAAAAABAD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6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slide" Target="slide15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4.xml"/><Relationship Id="rId5" Type="http://schemas.openxmlformats.org/officeDocument/2006/relationships/image" Target="../media/image47.jp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4.xml"/><Relationship Id="rId5" Type="http://schemas.openxmlformats.org/officeDocument/2006/relationships/image" Target="../media/image47.jp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5.MP4"/><Relationship Id="rId7" Type="http://schemas.openxmlformats.org/officeDocument/2006/relationships/image" Target="../media/image48.gif"/><Relationship Id="rId12" Type="http://schemas.openxmlformats.org/officeDocument/2006/relationships/image" Target="../media/image5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jp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jpg"/><Relationship Id="rId4" Type="http://schemas.openxmlformats.org/officeDocument/2006/relationships/video" Target="../media/media5.MP4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3.jpg"/><Relationship Id="rId11" Type="http://schemas.microsoft.com/office/2007/relationships/hdphoto" Target="../media/hdphoto13.wdp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.jpg"/><Relationship Id="rId9" Type="http://schemas.microsoft.com/office/2007/relationships/hdphoto" Target="../media/hdphoto12.wdp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gif"/><Relationship Id="rId11" Type="http://schemas.openxmlformats.org/officeDocument/2006/relationships/image" Target="../media/image64.jpeg"/><Relationship Id="rId5" Type="http://schemas.openxmlformats.org/officeDocument/2006/relationships/image" Target="../media/image59.jpg"/><Relationship Id="rId10" Type="http://schemas.openxmlformats.org/officeDocument/2006/relationships/image" Target="../media/image63.jpeg"/><Relationship Id="rId4" Type="http://schemas.openxmlformats.org/officeDocument/2006/relationships/image" Target="../media/image5.jpg"/><Relationship Id="rId9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5.png"/><Relationship Id="rId7" Type="http://schemas.openxmlformats.org/officeDocument/2006/relationships/hyperlink" Target="https://padlet.com/mozaalnuaimi04/r52n8yyfiom92y71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hyperlink" Target="https://www.google.com.eg/url?sa=i&amp;rct=j&amp;q=&amp;esrc=s&amp;source=images&amp;cd=&amp;cad=rja&amp;uact=8&amp;ved=2ahUKEwi11OnCpNLeAhVBXxoKHXUsDrwQjRx6BAgBEAU&amp;url=https://www.dreamstime.com/stock-photos-building-brick-wall-image17354593&amp;psig=AOvVaw3BiKMQPK03Y0k5wcLmkNfY&amp;ust=1542229806552810" TargetMode="External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8.jpg"/><Relationship Id="rId7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jpg"/><Relationship Id="rId7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jpg"/><Relationship Id="rId5" Type="http://schemas.openxmlformats.org/officeDocument/2006/relationships/image" Target="../media/image25.gif"/><Relationship Id="rId4" Type="http://schemas.openxmlformats.org/officeDocument/2006/relationships/image" Target="../media/image5.jp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png"/><Relationship Id="rId1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9.png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17" Type="http://schemas.openxmlformats.org/officeDocument/2006/relationships/image" Target="../media/image35.jpeg"/><Relationship Id="rId2" Type="http://schemas.openxmlformats.org/officeDocument/2006/relationships/video" Target="../media/media3.mp4"/><Relationship Id="rId16" Type="http://schemas.microsoft.com/office/2007/relationships/hdphoto" Target="../media/hdphoto11.wdp"/><Relationship Id="rId20" Type="http://schemas.openxmlformats.org/officeDocument/2006/relationships/image" Target="../media/image38.jpeg"/><Relationship Id="rId1" Type="http://schemas.microsoft.com/office/2007/relationships/media" Target="../media/media3.mp4"/><Relationship Id="rId6" Type="http://schemas.microsoft.com/office/2007/relationships/hdphoto" Target="../media/hdphoto6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40.png"/><Relationship Id="rId10" Type="http://schemas.microsoft.com/office/2007/relationships/hdphoto" Target="../media/hdphoto8.wdp"/><Relationship Id="rId19" Type="http://schemas.openxmlformats.org/officeDocument/2006/relationships/image" Target="../media/image37.png"/><Relationship Id="rId4" Type="http://schemas.openxmlformats.org/officeDocument/2006/relationships/image" Target="../media/image5.jpg"/><Relationship Id="rId9" Type="http://schemas.openxmlformats.org/officeDocument/2006/relationships/image" Target="../media/image31.png"/><Relationship Id="rId14" Type="http://schemas.microsoft.com/office/2007/relationships/hdphoto" Target="../media/hdphoto10.wdp"/><Relationship Id="rId22" Type="http://schemas.openxmlformats.org/officeDocument/2006/relationships/hyperlink" Target="https://www.menti.com/dyngkjv9c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352675-1537-4ECC-9DA4-B89DAEE4B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868" y="1674673"/>
            <a:ext cx="667702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اليوم : </a:t>
            </a:r>
            <a:r>
              <a:rPr kumimoji="0" lang="ar-AE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الأحد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التاريخ: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/10/2020</a:t>
            </a:r>
            <a:endParaRPr kumimoji="0" lang="ar-AE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الحصة :</a:t>
            </a:r>
            <a:r>
              <a:rPr kumimoji="0" lang="ar-AE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AE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الثالثة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صفي الرائع: </a:t>
            </a:r>
            <a:r>
              <a:rPr kumimoji="0" lang="ar-AE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</a:t>
            </a:r>
            <a:r>
              <a:rPr lang="ar-AE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ثامن</a:t>
            </a:r>
            <a:r>
              <a:rPr kumimoji="0" lang="ar-AE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المادة : </a:t>
            </a:r>
            <a:r>
              <a:rPr kumimoji="0" lang="ar-AE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الدراسات الاجتماعية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نتيجة بحث الصور عن ملتزمون يا وطن">
            <a:hlinkClick r:id="rId3"/>
            <a:extLst>
              <a:ext uri="{FF2B5EF4-FFF2-40B4-BE49-F238E27FC236}">
                <a16:creationId xmlns:a16="http://schemas.microsoft.com/office/drawing/2014/main" id="{B5A74A82-42DC-4388-8A40-DE44DA8D1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51619" r="57500"/>
          <a:stretch>
            <a:fillRect/>
          </a:stretch>
        </p:blipFill>
        <p:spPr bwMode="auto">
          <a:xfrm>
            <a:off x="8786190" y="3760305"/>
            <a:ext cx="3501609" cy="3266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2" descr="معهد تعلم وتميز - Home | Facebook">
            <a:extLst>
              <a:ext uri="{FF2B5EF4-FFF2-40B4-BE49-F238E27FC236}">
                <a16:creationId xmlns:a16="http://schemas.microsoft.com/office/drawing/2014/main" id="{A1A7C2AA-B18D-4621-80F1-4D020AF81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07" y="4330772"/>
            <a:ext cx="1853412" cy="134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94767B3-E22E-4142-9ED2-0F556F4DA8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30479" r="7393" b="22912"/>
          <a:stretch/>
        </p:blipFill>
        <p:spPr>
          <a:xfrm>
            <a:off x="7371454" y="1084938"/>
            <a:ext cx="2103508" cy="117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18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F448FC-E27C-4C2E-8118-30C5D4D4F3DD}"/>
              </a:ext>
            </a:extLst>
          </p:cNvPr>
          <p:cNvSpPr/>
          <p:nvPr/>
        </p:nvSpPr>
        <p:spPr>
          <a:xfrm>
            <a:off x="3260629" y="221002"/>
            <a:ext cx="7185790" cy="6758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درسنا لهذا اليوم: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القوة الناعمة 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اليوم :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الأحد   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التاريخ :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4/10/2020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8BAAE1C-CA7A-4EB4-A3ED-F3F74AE11B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22" y="2281509"/>
            <a:ext cx="2261297" cy="1049383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F379DC6-F6DE-4DB4-806B-84A07441D400}"/>
              </a:ext>
            </a:extLst>
          </p:cNvPr>
          <p:cNvSpPr/>
          <p:nvPr/>
        </p:nvSpPr>
        <p:spPr>
          <a:xfrm>
            <a:off x="8160201" y="3330892"/>
            <a:ext cx="3791896" cy="1596215"/>
          </a:xfrm>
          <a:prstGeom prst="cloud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هل استطاعت دولة الامارات التغلب على التحديات التي تواجهها في الوقت الحالي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C43E6A85-B619-4017-A830-5ADF74F72BE8}"/>
              </a:ext>
            </a:extLst>
          </p:cNvPr>
          <p:cNvSpPr/>
          <p:nvPr/>
        </p:nvSpPr>
        <p:spPr>
          <a:xfrm rot="427426">
            <a:off x="10140826" y="2571276"/>
            <a:ext cx="1940326" cy="542466"/>
          </a:xfrm>
          <a:prstGeom prst="round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التفكير الناقد</a:t>
            </a:r>
            <a:endParaRPr lang="en-US" sz="2800" b="1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87966509-9527-4BFB-8444-4C62674880A2}"/>
              </a:ext>
            </a:extLst>
          </p:cNvPr>
          <p:cNvSpPr/>
          <p:nvPr/>
        </p:nvSpPr>
        <p:spPr>
          <a:xfrm>
            <a:off x="1745581" y="2044401"/>
            <a:ext cx="2881837" cy="2056544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kern="0" noProof="0" dirty="0">
                <a:solidFill>
                  <a:prstClr val="black"/>
                </a:solidFill>
                <a:latin typeface="Calibri"/>
              </a:rPr>
              <a:t>اذكري آية من القران الكريم تدل على الوحدة والترابط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D58DC7-1C44-4723-BE8F-F56250429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80" y="4088976"/>
            <a:ext cx="1843892" cy="17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7C711-5DEC-4B7C-A1A9-62CF479FD835}"/>
              </a:ext>
            </a:extLst>
          </p:cNvPr>
          <p:cNvSpPr txBox="1"/>
          <p:nvPr/>
        </p:nvSpPr>
        <p:spPr>
          <a:xfrm>
            <a:off x="4553325" y="4805119"/>
            <a:ext cx="3085349" cy="1200329"/>
          </a:xfrm>
          <a:custGeom>
            <a:avLst/>
            <a:gdLst>
              <a:gd name="connsiteX0" fmla="*/ 0 w 3085349"/>
              <a:gd name="connsiteY0" fmla="*/ 0 h 1200329"/>
              <a:gd name="connsiteX1" fmla="*/ 555363 w 3085349"/>
              <a:gd name="connsiteY1" fmla="*/ 0 h 1200329"/>
              <a:gd name="connsiteX2" fmla="*/ 1172433 w 3085349"/>
              <a:gd name="connsiteY2" fmla="*/ 0 h 1200329"/>
              <a:gd name="connsiteX3" fmla="*/ 1696942 w 3085349"/>
              <a:gd name="connsiteY3" fmla="*/ 0 h 1200329"/>
              <a:gd name="connsiteX4" fmla="*/ 2375719 w 3085349"/>
              <a:gd name="connsiteY4" fmla="*/ 0 h 1200329"/>
              <a:gd name="connsiteX5" fmla="*/ 3085349 w 3085349"/>
              <a:gd name="connsiteY5" fmla="*/ 0 h 1200329"/>
              <a:gd name="connsiteX6" fmla="*/ 3085349 w 3085349"/>
              <a:gd name="connsiteY6" fmla="*/ 624171 h 1200329"/>
              <a:gd name="connsiteX7" fmla="*/ 3085349 w 3085349"/>
              <a:gd name="connsiteY7" fmla="*/ 1200329 h 1200329"/>
              <a:gd name="connsiteX8" fmla="*/ 2529986 w 3085349"/>
              <a:gd name="connsiteY8" fmla="*/ 1200329 h 1200329"/>
              <a:gd name="connsiteX9" fmla="*/ 1943770 w 3085349"/>
              <a:gd name="connsiteY9" fmla="*/ 1200329 h 1200329"/>
              <a:gd name="connsiteX10" fmla="*/ 1419261 w 3085349"/>
              <a:gd name="connsiteY10" fmla="*/ 1200329 h 1200329"/>
              <a:gd name="connsiteX11" fmla="*/ 740484 w 3085349"/>
              <a:gd name="connsiteY11" fmla="*/ 1200329 h 1200329"/>
              <a:gd name="connsiteX12" fmla="*/ 0 w 3085349"/>
              <a:gd name="connsiteY12" fmla="*/ 1200329 h 1200329"/>
              <a:gd name="connsiteX13" fmla="*/ 0 w 3085349"/>
              <a:gd name="connsiteY13" fmla="*/ 636174 h 1200329"/>
              <a:gd name="connsiteX14" fmla="*/ 0 w 3085349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85349" h="1200329" fill="none" extrusionOk="0">
                <a:moveTo>
                  <a:pt x="0" y="0"/>
                </a:moveTo>
                <a:cubicBezTo>
                  <a:pt x="207177" y="15228"/>
                  <a:pt x="416219" y="20002"/>
                  <a:pt x="555363" y="0"/>
                </a:cubicBezTo>
                <a:cubicBezTo>
                  <a:pt x="694507" y="-20002"/>
                  <a:pt x="997346" y="15926"/>
                  <a:pt x="1172433" y="0"/>
                </a:cubicBezTo>
                <a:cubicBezTo>
                  <a:pt x="1347520" y="-15926"/>
                  <a:pt x="1540086" y="-4557"/>
                  <a:pt x="1696942" y="0"/>
                </a:cubicBezTo>
                <a:cubicBezTo>
                  <a:pt x="1853798" y="4557"/>
                  <a:pt x="2218229" y="-3652"/>
                  <a:pt x="2375719" y="0"/>
                </a:cubicBezTo>
                <a:cubicBezTo>
                  <a:pt x="2533209" y="3652"/>
                  <a:pt x="2801371" y="19288"/>
                  <a:pt x="3085349" y="0"/>
                </a:cubicBezTo>
                <a:cubicBezTo>
                  <a:pt x="3113035" y="203249"/>
                  <a:pt x="3071770" y="398343"/>
                  <a:pt x="3085349" y="624171"/>
                </a:cubicBezTo>
                <a:cubicBezTo>
                  <a:pt x="3098928" y="849999"/>
                  <a:pt x="3100095" y="975459"/>
                  <a:pt x="3085349" y="1200329"/>
                </a:cubicBezTo>
                <a:cubicBezTo>
                  <a:pt x="2879467" y="1217703"/>
                  <a:pt x="2734889" y="1197198"/>
                  <a:pt x="2529986" y="1200329"/>
                </a:cubicBezTo>
                <a:cubicBezTo>
                  <a:pt x="2325083" y="1203460"/>
                  <a:pt x="2221813" y="1204576"/>
                  <a:pt x="1943770" y="1200329"/>
                </a:cubicBezTo>
                <a:cubicBezTo>
                  <a:pt x="1665727" y="1196082"/>
                  <a:pt x="1551935" y="1204234"/>
                  <a:pt x="1419261" y="1200329"/>
                </a:cubicBezTo>
                <a:cubicBezTo>
                  <a:pt x="1286587" y="1196424"/>
                  <a:pt x="884471" y="1178334"/>
                  <a:pt x="740484" y="1200329"/>
                </a:cubicBezTo>
                <a:cubicBezTo>
                  <a:pt x="596497" y="1222324"/>
                  <a:pt x="283604" y="1186475"/>
                  <a:pt x="0" y="1200329"/>
                </a:cubicBezTo>
                <a:cubicBezTo>
                  <a:pt x="23286" y="940963"/>
                  <a:pt x="-23410" y="868492"/>
                  <a:pt x="0" y="636174"/>
                </a:cubicBezTo>
                <a:cubicBezTo>
                  <a:pt x="23410" y="403857"/>
                  <a:pt x="-18049" y="273915"/>
                  <a:pt x="0" y="0"/>
                </a:cubicBezTo>
                <a:close/>
              </a:path>
              <a:path w="3085349" h="1200329" stroke="0" extrusionOk="0">
                <a:moveTo>
                  <a:pt x="0" y="0"/>
                </a:moveTo>
                <a:cubicBezTo>
                  <a:pt x="153943" y="-9940"/>
                  <a:pt x="400311" y="26525"/>
                  <a:pt x="555363" y="0"/>
                </a:cubicBezTo>
                <a:cubicBezTo>
                  <a:pt x="710415" y="-26525"/>
                  <a:pt x="839112" y="23846"/>
                  <a:pt x="1079872" y="0"/>
                </a:cubicBezTo>
                <a:cubicBezTo>
                  <a:pt x="1320632" y="-23846"/>
                  <a:pt x="1371329" y="-10078"/>
                  <a:pt x="1635235" y="0"/>
                </a:cubicBezTo>
                <a:cubicBezTo>
                  <a:pt x="1899141" y="10078"/>
                  <a:pt x="2029026" y="28889"/>
                  <a:pt x="2314012" y="0"/>
                </a:cubicBezTo>
                <a:cubicBezTo>
                  <a:pt x="2598998" y="-28889"/>
                  <a:pt x="2837357" y="20396"/>
                  <a:pt x="3085349" y="0"/>
                </a:cubicBezTo>
                <a:cubicBezTo>
                  <a:pt x="3093530" y="253387"/>
                  <a:pt x="3102203" y="335074"/>
                  <a:pt x="3085349" y="576158"/>
                </a:cubicBezTo>
                <a:cubicBezTo>
                  <a:pt x="3068495" y="817242"/>
                  <a:pt x="3067370" y="895022"/>
                  <a:pt x="3085349" y="1200329"/>
                </a:cubicBezTo>
                <a:cubicBezTo>
                  <a:pt x="2777603" y="1214376"/>
                  <a:pt x="2768288" y="1208289"/>
                  <a:pt x="2468279" y="1200329"/>
                </a:cubicBezTo>
                <a:cubicBezTo>
                  <a:pt x="2168270" y="1192370"/>
                  <a:pt x="2058525" y="1200689"/>
                  <a:pt x="1912916" y="1200329"/>
                </a:cubicBezTo>
                <a:cubicBezTo>
                  <a:pt x="1767307" y="1199969"/>
                  <a:pt x="1466511" y="1222100"/>
                  <a:pt x="1295847" y="1200329"/>
                </a:cubicBezTo>
                <a:cubicBezTo>
                  <a:pt x="1125183" y="1178558"/>
                  <a:pt x="985796" y="1203104"/>
                  <a:pt x="740484" y="1200329"/>
                </a:cubicBezTo>
                <a:cubicBezTo>
                  <a:pt x="495172" y="1197554"/>
                  <a:pt x="313272" y="1229925"/>
                  <a:pt x="0" y="1200329"/>
                </a:cubicBezTo>
                <a:cubicBezTo>
                  <a:pt x="20068" y="918207"/>
                  <a:pt x="1589" y="844301"/>
                  <a:pt x="0" y="612168"/>
                </a:cubicBezTo>
                <a:cubicBezTo>
                  <a:pt x="-1589" y="380035"/>
                  <a:pt x="21577" y="139709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5338527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أي من المعايير السابقة يعد الأكثر أهمية من وجهه نظرك الشخصية ... ولماذا </a:t>
            </a:r>
            <a:endParaRPr lang="en-US" sz="2400" b="1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777993E-5DF5-4A43-A68D-84F088AEEE37}"/>
              </a:ext>
            </a:extLst>
          </p:cNvPr>
          <p:cNvSpPr/>
          <p:nvPr/>
        </p:nvSpPr>
        <p:spPr>
          <a:xfrm rot="13055804">
            <a:off x="8279512" y="4675073"/>
            <a:ext cx="954157" cy="1692380"/>
          </a:xfrm>
          <a:custGeom>
            <a:avLst/>
            <a:gdLst>
              <a:gd name="connsiteX0" fmla="*/ 636105 w 954157"/>
              <a:gd name="connsiteY0" fmla="*/ 0 h 2252869"/>
              <a:gd name="connsiteX1" fmla="*/ 410818 w 954157"/>
              <a:gd name="connsiteY1" fmla="*/ 225287 h 2252869"/>
              <a:gd name="connsiteX2" fmla="*/ 357809 w 954157"/>
              <a:gd name="connsiteY2" fmla="*/ 291548 h 2252869"/>
              <a:gd name="connsiteX3" fmla="*/ 291548 w 954157"/>
              <a:gd name="connsiteY3" fmla="*/ 424069 h 2252869"/>
              <a:gd name="connsiteX4" fmla="*/ 251792 w 954157"/>
              <a:gd name="connsiteY4" fmla="*/ 689113 h 2252869"/>
              <a:gd name="connsiteX5" fmla="*/ 265044 w 954157"/>
              <a:gd name="connsiteY5" fmla="*/ 808382 h 2252869"/>
              <a:gd name="connsiteX6" fmla="*/ 410818 w 954157"/>
              <a:gd name="connsiteY6" fmla="*/ 993913 h 2252869"/>
              <a:gd name="connsiteX7" fmla="*/ 477079 w 954157"/>
              <a:gd name="connsiteY7" fmla="*/ 1046922 h 2252869"/>
              <a:gd name="connsiteX8" fmla="*/ 583096 w 954157"/>
              <a:gd name="connsiteY8" fmla="*/ 1126435 h 2252869"/>
              <a:gd name="connsiteX9" fmla="*/ 675861 w 954157"/>
              <a:gd name="connsiteY9" fmla="*/ 1152939 h 2252869"/>
              <a:gd name="connsiteX10" fmla="*/ 821635 w 954157"/>
              <a:gd name="connsiteY10" fmla="*/ 1139687 h 2252869"/>
              <a:gd name="connsiteX11" fmla="*/ 861392 w 954157"/>
              <a:gd name="connsiteY11" fmla="*/ 1126435 h 2252869"/>
              <a:gd name="connsiteX12" fmla="*/ 914400 w 954157"/>
              <a:gd name="connsiteY12" fmla="*/ 1073426 h 2252869"/>
              <a:gd name="connsiteX13" fmla="*/ 940905 w 954157"/>
              <a:gd name="connsiteY13" fmla="*/ 1007165 h 2252869"/>
              <a:gd name="connsiteX14" fmla="*/ 954157 w 954157"/>
              <a:gd name="connsiteY14" fmla="*/ 967408 h 2252869"/>
              <a:gd name="connsiteX15" fmla="*/ 940905 w 954157"/>
              <a:gd name="connsiteY15" fmla="*/ 914400 h 2252869"/>
              <a:gd name="connsiteX16" fmla="*/ 848139 w 954157"/>
              <a:gd name="connsiteY16" fmla="*/ 848139 h 2252869"/>
              <a:gd name="connsiteX17" fmla="*/ 781879 w 954157"/>
              <a:gd name="connsiteY17" fmla="*/ 834887 h 2252869"/>
              <a:gd name="connsiteX18" fmla="*/ 516835 w 954157"/>
              <a:gd name="connsiteY18" fmla="*/ 861391 h 2252869"/>
              <a:gd name="connsiteX19" fmla="*/ 463826 w 954157"/>
              <a:gd name="connsiteY19" fmla="*/ 887895 h 2252869"/>
              <a:gd name="connsiteX20" fmla="*/ 371061 w 954157"/>
              <a:gd name="connsiteY20" fmla="*/ 927652 h 2252869"/>
              <a:gd name="connsiteX21" fmla="*/ 331305 w 954157"/>
              <a:gd name="connsiteY21" fmla="*/ 954156 h 2252869"/>
              <a:gd name="connsiteX22" fmla="*/ 185531 w 954157"/>
              <a:gd name="connsiteY22" fmla="*/ 1060174 h 2252869"/>
              <a:gd name="connsiteX23" fmla="*/ 79513 w 954157"/>
              <a:gd name="connsiteY23" fmla="*/ 1205948 h 2252869"/>
              <a:gd name="connsiteX24" fmla="*/ 26505 w 954157"/>
              <a:gd name="connsiteY24" fmla="*/ 1417982 h 2252869"/>
              <a:gd name="connsiteX25" fmla="*/ 0 w 954157"/>
              <a:gd name="connsiteY25" fmla="*/ 1510748 h 2252869"/>
              <a:gd name="connsiteX26" fmla="*/ 13252 w 954157"/>
              <a:gd name="connsiteY26" fmla="*/ 2093843 h 2252869"/>
              <a:gd name="connsiteX27" fmla="*/ 26505 w 954157"/>
              <a:gd name="connsiteY27" fmla="*/ 2133600 h 2252869"/>
              <a:gd name="connsiteX28" fmla="*/ 39757 w 954157"/>
              <a:gd name="connsiteY28" fmla="*/ 2186608 h 2252869"/>
              <a:gd name="connsiteX29" fmla="*/ 39757 w 954157"/>
              <a:gd name="connsiteY29" fmla="*/ 2252869 h 225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54157" h="2252869">
                <a:moveTo>
                  <a:pt x="636105" y="0"/>
                </a:moveTo>
                <a:cubicBezTo>
                  <a:pt x="460318" y="140629"/>
                  <a:pt x="541817" y="58560"/>
                  <a:pt x="410818" y="225287"/>
                </a:cubicBezTo>
                <a:cubicBezTo>
                  <a:pt x="393343" y="247528"/>
                  <a:pt x="372362" y="267294"/>
                  <a:pt x="357809" y="291548"/>
                </a:cubicBezTo>
                <a:cubicBezTo>
                  <a:pt x="329245" y="339153"/>
                  <a:pt x="305977" y="369961"/>
                  <a:pt x="291548" y="424069"/>
                </a:cubicBezTo>
                <a:cubicBezTo>
                  <a:pt x="263380" y="529702"/>
                  <a:pt x="262587" y="581164"/>
                  <a:pt x="251792" y="689113"/>
                </a:cubicBezTo>
                <a:cubicBezTo>
                  <a:pt x="256209" y="728869"/>
                  <a:pt x="250546" y="771101"/>
                  <a:pt x="265044" y="808382"/>
                </a:cubicBezTo>
                <a:cubicBezTo>
                  <a:pt x="290651" y="874228"/>
                  <a:pt x="357337" y="945780"/>
                  <a:pt x="410818" y="993913"/>
                </a:cubicBezTo>
                <a:cubicBezTo>
                  <a:pt x="431842" y="1012835"/>
                  <a:pt x="455792" y="1028296"/>
                  <a:pt x="477079" y="1046922"/>
                </a:cubicBezTo>
                <a:cubicBezTo>
                  <a:pt x="538397" y="1100575"/>
                  <a:pt x="496163" y="1082968"/>
                  <a:pt x="583096" y="1126435"/>
                </a:cubicBezTo>
                <a:cubicBezTo>
                  <a:pt x="602108" y="1135941"/>
                  <a:pt x="658877" y="1148693"/>
                  <a:pt x="675861" y="1152939"/>
                </a:cubicBezTo>
                <a:cubicBezTo>
                  <a:pt x="724452" y="1148522"/>
                  <a:pt x="773334" y="1146587"/>
                  <a:pt x="821635" y="1139687"/>
                </a:cubicBezTo>
                <a:cubicBezTo>
                  <a:pt x="835464" y="1137711"/>
                  <a:pt x="850025" y="1134554"/>
                  <a:pt x="861392" y="1126435"/>
                </a:cubicBezTo>
                <a:cubicBezTo>
                  <a:pt x="881726" y="1111911"/>
                  <a:pt x="896731" y="1091096"/>
                  <a:pt x="914400" y="1073426"/>
                </a:cubicBezTo>
                <a:cubicBezTo>
                  <a:pt x="923235" y="1051339"/>
                  <a:pt x="932552" y="1029439"/>
                  <a:pt x="940905" y="1007165"/>
                </a:cubicBezTo>
                <a:cubicBezTo>
                  <a:pt x="945810" y="994085"/>
                  <a:pt x="954157" y="981377"/>
                  <a:pt x="954157" y="967408"/>
                </a:cubicBezTo>
                <a:cubicBezTo>
                  <a:pt x="954157" y="949195"/>
                  <a:pt x="949050" y="930690"/>
                  <a:pt x="940905" y="914400"/>
                </a:cubicBezTo>
                <a:cubicBezTo>
                  <a:pt x="928803" y="890196"/>
                  <a:pt x="857876" y="852034"/>
                  <a:pt x="848139" y="848139"/>
                </a:cubicBezTo>
                <a:cubicBezTo>
                  <a:pt x="827226" y="839774"/>
                  <a:pt x="803966" y="839304"/>
                  <a:pt x="781879" y="834887"/>
                </a:cubicBezTo>
                <a:cubicBezTo>
                  <a:pt x="758891" y="836529"/>
                  <a:pt x="575448" y="843807"/>
                  <a:pt x="516835" y="861391"/>
                </a:cubicBezTo>
                <a:cubicBezTo>
                  <a:pt x="497913" y="867068"/>
                  <a:pt x="481810" y="879720"/>
                  <a:pt x="463826" y="887895"/>
                </a:cubicBezTo>
                <a:cubicBezTo>
                  <a:pt x="433200" y="901816"/>
                  <a:pt x="401151" y="912607"/>
                  <a:pt x="371061" y="927652"/>
                </a:cubicBezTo>
                <a:cubicBezTo>
                  <a:pt x="356816" y="934775"/>
                  <a:pt x="345133" y="946254"/>
                  <a:pt x="331305" y="954156"/>
                </a:cubicBezTo>
                <a:cubicBezTo>
                  <a:pt x="244389" y="1003823"/>
                  <a:pt x="288101" y="957604"/>
                  <a:pt x="185531" y="1060174"/>
                </a:cubicBezTo>
                <a:cubicBezTo>
                  <a:pt x="149077" y="1096628"/>
                  <a:pt x="107158" y="1164481"/>
                  <a:pt x="79513" y="1205948"/>
                </a:cubicBezTo>
                <a:lnTo>
                  <a:pt x="26505" y="1417982"/>
                </a:lnTo>
                <a:cubicBezTo>
                  <a:pt x="9867" y="1484532"/>
                  <a:pt x="19009" y="1453720"/>
                  <a:pt x="0" y="1510748"/>
                </a:cubicBezTo>
                <a:cubicBezTo>
                  <a:pt x="4417" y="1705113"/>
                  <a:pt x="4986" y="1899604"/>
                  <a:pt x="13252" y="2093843"/>
                </a:cubicBezTo>
                <a:cubicBezTo>
                  <a:pt x="13846" y="2107800"/>
                  <a:pt x="22667" y="2120168"/>
                  <a:pt x="26505" y="2133600"/>
                </a:cubicBezTo>
                <a:cubicBezTo>
                  <a:pt x="31509" y="2151112"/>
                  <a:pt x="37746" y="2168506"/>
                  <a:pt x="39757" y="2186608"/>
                </a:cubicBezTo>
                <a:cubicBezTo>
                  <a:pt x="42196" y="2208560"/>
                  <a:pt x="39757" y="2230782"/>
                  <a:pt x="39757" y="225286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FAED9F-A7AC-481E-99B7-77BBF74AFEAB}"/>
              </a:ext>
            </a:extLst>
          </p:cNvPr>
          <p:cNvSpPr/>
          <p:nvPr/>
        </p:nvSpPr>
        <p:spPr>
          <a:xfrm>
            <a:off x="2645347" y="4645997"/>
            <a:ext cx="1634451" cy="875266"/>
          </a:xfrm>
          <a:custGeom>
            <a:avLst/>
            <a:gdLst>
              <a:gd name="connsiteX0" fmla="*/ 0 w 3578087"/>
              <a:gd name="connsiteY0" fmla="*/ 357809 h 1525304"/>
              <a:gd name="connsiteX1" fmla="*/ 159027 w 3578087"/>
              <a:gd name="connsiteY1" fmla="*/ 490330 h 1525304"/>
              <a:gd name="connsiteX2" fmla="*/ 291548 w 3578087"/>
              <a:gd name="connsiteY2" fmla="*/ 583095 h 1525304"/>
              <a:gd name="connsiteX3" fmla="*/ 331305 w 3578087"/>
              <a:gd name="connsiteY3" fmla="*/ 596348 h 1525304"/>
              <a:gd name="connsiteX4" fmla="*/ 530087 w 3578087"/>
              <a:gd name="connsiteY4" fmla="*/ 689113 h 1525304"/>
              <a:gd name="connsiteX5" fmla="*/ 715618 w 3578087"/>
              <a:gd name="connsiteY5" fmla="*/ 728869 h 1525304"/>
              <a:gd name="connsiteX6" fmla="*/ 768627 w 3578087"/>
              <a:gd name="connsiteY6" fmla="*/ 742122 h 1525304"/>
              <a:gd name="connsiteX7" fmla="*/ 940905 w 3578087"/>
              <a:gd name="connsiteY7" fmla="*/ 768626 h 1525304"/>
              <a:gd name="connsiteX8" fmla="*/ 1099931 w 3578087"/>
              <a:gd name="connsiteY8" fmla="*/ 795130 h 1525304"/>
              <a:gd name="connsiteX9" fmla="*/ 1179444 w 3578087"/>
              <a:gd name="connsiteY9" fmla="*/ 808382 h 1525304"/>
              <a:gd name="connsiteX10" fmla="*/ 1683027 w 3578087"/>
              <a:gd name="connsiteY10" fmla="*/ 795130 h 1525304"/>
              <a:gd name="connsiteX11" fmla="*/ 1762540 w 3578087"/>
              <a:gd name="connsiteY11" fmla="*/ 768626 h 1525304"/>
              <a:gd name="connsiteX12" fmla="*/ 1815548 w 3578087"/>
              <a:gd name="connsiteY12" fmla="*/ 755374 h 1525304"/>
              <a:gd name="connsiteX13" fmla="*/ 2001079 w 3578087"/>
              <a:gd name="connsiteY13" fmla="*/ 689113 h 1525304"/>
              <a:gd name="connsiteX14" fmla="*/ 2279374 w 3578087"/>
              <a:gd name="connsiteY14" fmla="*/ 556591 h 1525304"/>
              <a:gd name="connsiteX15" fmla="*/ 2319131 w 3578087"/>
              <a:gd name="connsiteY15" fmla="*/ 543339 h 1525304"/>
              <a:gd name="connsiteX16" fmla="*/ 2517913 w 3578087"/>
              <a:gd name="connsiteY16" fmla="*/ 384313 h 1525304"/>
              <a:gd name="connsiteX17" fmla="*/ 2597427 w 3578087"/>
              <a:gd name="connsiteY17" fmla="*/ 265043 h 1525304"/>
              <a:gd name="connsiteX18" fmla="*/ 2610679 w 3578087"/>
              <a:gd name="connsiteY18" fmla="*/ 198782 h 1525304"/>
              <a:gd name="connsiteX19" fmla="*/ 2623931 w 3578087"/>
              <a:gd name="connsiteY19" fmla="*/ 145774 h 1525304"/>
              <a:gd name="connsiteX20" fmla="*/ 2584174 w 3578087"/>
              <a:gd name="connsiteY20" fmla="*/ 26504 h 1525304"/>
              <a:gd name="connsiteX21" fmla="*/ 2491409 w 3578087"/>
              <a:gd name="connsiteY21" fmla="*/ 0 h 1525304"/>
              <a:gd name="connsiteX22" fmla="*/ 2305879 w 3578087"/>
              <a:gd name="connsiteY22" fmla="*/ 13252 h 1525304"/>
              <a:gd name="connsiteX23" fmla="*/ 2213113 w 3578087"/>
              <a:gd name="connsiteY23" fmla="*/ 119269 h 1525304"/>
              <a:gd name="connsiteX24" fmla="*/ 2186609 w 3578087"/>
              <a:gd name="connsiteY24" fmla="*/ 212035 h 1525304"/>
              <a:gd name="connsiteX25" fmla="*/ 2199861 w 3578087"/>
              <a:gd name="connsiteY25" fmla="*/ 530087 h 1525304"/>
              <a:gd name="connsiteX26" fmla="*/ 2226366 w 3578087"/>
              <a:gd name="connsiteY26" fmla="*/ 622852 h 1525304"/>
              <a:gd name="connsiteX27" fmla="*/ 2345635 w 3578087"/>
              <a:gd name="connsiteY27" fmla="*/ 808382 h 1525304"/>
              <a:gd name="connsiteX28" fmla="*/ 2517913 w 3578087"/>
              <a:gd name="connsiteY28" fmla="*/ 954156 h 1525304"/>
              <a:gd name="connsiteX29" fmla="*/ 2544418 w 3578087"/>
              <a:gd name="connsiteY29" fmla="*/ 980661 h 1525304"/>
              <a:gd name="connsiteX30" fmla="*/ 2650435 w 3578087"/>
              <a:gd name="connsiteY30" fmla="*/ 1099930 h 1525304"/>
              <a:gd name="connsiteX31" fmla="*/ 2756453 w 3578087"/>
              <a:gd name="connsiteY31" fmla="*/ 1232452 h 1525304"/>
              <a:gd name="connsiteX32" fmla="*/ 2835966 w 3578087"/>
              <a:gd name="connsiteY32" fmla="*/ 1285461 h 1525304"/>
              <a:gd name="connsiteX33" fmla="*/ 2968487 w 3578087"/>
              <a:gd name="connsiteY33" fmla="*/ 1364974 h 1525304"/>
              <a:gd name="connsiteX34" fmla="*/ 3008244 w 3578087"/>
              <a:gd name="connsiteY34" fmla="*/ 1391478 h 1525304"/>
              <a:gd name="connsiteX35" fmla="*/ 3048000 w 3578087"/>
              <a:gd name="connsiteY35" fmla="*/ 1404730 h 1525304"/>
              <a:gd name="connsiteX36" fmla="*/ 3114261 w 3578087"/>
              <a:gd name="connsiteY36" fmla="*/ 1431235 h 1525304"/>
              <a:gd name="connsiteX37" fmla="*/ 3220279 w 3578087"/>
              <a:gd name="connsiteY37" fmla="*/ 1457739 h 1525304"/>
              <a:gd name="connsiteX38" fmla="*/ 3352800 w 3578087"/>
              <a:gd name="connsiteY38" fmla="*/ 1497495 h 1525304"/>
              <a:gd name="connsiteX39" fmla="*/ 3419061 w 3578087"/>
              <a:gd name="connsiteY39" fmla="*/ 1510748 h 1525304"/>
              <a:gd name="connsiteX40" fmla="*/ 3472070 w 3578087"/>
              <a:gd name="connsiteY40" fmla="*/ 1524000 h 1525304"/>
              <a:gd name="connsiteX41" fmla="*/ 3578087 w 3578087"/>
              <a:gd name="connsiteY41" fmla="*/ 1524000 h 152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78087" h="1525304">
                <a:moveTo>
                  <a:pt x="0" y="357809"/>
                </a:moveTo>
                <a:cubicBezTo>
                  <a:pt x="130991" y="488800"/>
                  <a:pt x="23720" y="391925"/>
                  <a:pt x="159027" y="490330"/>
                </a:cubicBezTo>
                <a:cubicBezTo>
                  <a:pt x="229316" y="541449"/>
                  <a:pt x="215680" y="545161"/>
                  <a:pt x="291548" y="583095"/>
                </a:cubicBezTo>
                <a:cubicBezTo>
                  <a:pt x="304042" y="589342"/>
                  <a:pt x="318811" y="590101"/>
                  <a:pt x="331305" y="596348"/>
                </a:cubicBezTo>
                <a:cubicBezTo>
                  <a:pt x="460819" y="661105"/>
                  <a:pt x="386506" y="644244"/>
                  <a:pt x="530087" y="689113"/>
                </a:cubicBezTo>
                <a:cubicBezTo>
                  <a:pt x="635166" y="721950"/>
                  <a:pt x="620095" y="709764"/>
                  <a:pt x="715618" y="728869"/>
                </a:cubicBezTo>
                <a:cubicBezTo>
                  <a:pt x="733478" y="732441"/>
                  <a:pt x="750767" y="738550"/>
                  <a:pt x="768627" y="742122"/>
                </a:cubicBezTo>
                <a:cubicBezTo>
                  <a:pt x="828273" y="754051"/>
                  <a:pt x="880452" y="759081"/>
                  <a:pt x="940905" y="768626"/>
                </a:cubicBezTo>
                <a:lnTo>
                  <a:pt x="1099931" y="795130"/>
                </a:lnTo>
                <a:lnTo>
                  <a:pt x="1179444" y="808382"/>
                </a:lnTo>
                <a:cubicBezTo>
                  <a:pt x="1347305" y="803965"/>
                  <a:pt x="1515497" y="806552"/>
                  <a:pt x="1683027" y="795130"/>
                </a:cubicBezTo>
                <a:cubicBezTo>
                  <a:pt x="1710900" y="793230"/>
                  <a:pt x="1735780" y="776654"/>
                  <a:pt x="1762540" y="768626"/>
                </a:cubicBezTo>
                <a:cubicBezTo>
                  <a:pt x="1779985" y="763393"/>
                  <a:pt x="1798140" y="760730"/>
                  <a:pt x="1815548" y="755374"/>
                </a:cubicBezTo>
                <a:cubicBezTo>
                  <a:pt x="1854765" y="743307"/>
                  <a:pt x="1954160" y="711192"/>
                  <a:pt x="2001079" y="689113"/>
                </a:cubicBezTo>
                <a:cubicBezTo>
                  <a:pt x="2185272" y="602434"/>
                  <a:pt x="2116039" y="624648"/>
                  <a:pt x="2279374" y="556591"/>
                </a:cubicBezTo>
                <a:cubicBezTo>
                  <a:pt x="2292269" y="551218"/>
                  <a:pt x="2305879" y="547756"/>
                  <a:pt x="2319131" y="543339"/>
                </a:cubicBezTo>
                <a:cubicBezTo>
                  <a:pt x="2391436" y="492726"/>
                  <a:pt x="2463231" y="453908"/>
                  <a:pt x="2517913" y="384313"/>
                </a:cubicBezTo>
                <a:cubicBezTo>
                  <a:pt x="2547434" y="346741"/>
                  <a:pt x="2597427" y="265043"/>
                  <a:pt x="2597427" y="265043"/>
                </a:cubicBezTo>
                <a:cubicBezTo>
                  <a:pt x="2601844" y="242956"/>
                  <a:pt x="2605793" y="220770"/>
                  <a:pt x="2610679" y="198782"/>
                </a:cubicBezTo>
                <a:cubicBezTo>
                  <a:pt x="2614630" y="181003"/>
                  <a:pt x="2623931" y="163987"/>
                  <a:pt x="2623931" y="145774"/>
                </a:cubicBezTo>
                <a:cubicBezTo>
                  <a:pt x="2623931" y="98241"/>
                  <a:pt x="2626758" y="52055"/>
                  <a:pt x="2584174" y="26504"/>
                </a:cubicBezTo>
                <a:cubicBezTo>
                  <a:pt x="2570594" y="18356"/>
                  <a:pt x="2501311" y="2475"/>
                  <a:pt x="2491409" y="0"/>
                </a:cubicBezTo>
                <a:cubicBezTo>
                  <a:pt x="2429566" y="4417"/>
                  <a:pt x="2365618" y="-3342"/>
                  <a:pt x="2305879" y="13252"/>
                </a:cubicBezTo>
                <a:cubicBezTo>
                  <a:pt x="2284209" y="19271"/>
                  <a:pt x="2226360" y="101607"/>
                  <a:pt x="2213113" y="119269"/>
                </a:cubicBezTo>
                <a:cubicBezTo>
                  <a:pt x="2206864" y="138017"/>
                  <a:pt x="2186609" y="195395"/>
                  <a:pt x="2186609" y="212035"/>
                </a:cubicBezTo>
                <a:cubicBezTo>
                  <a:pt x="2186609" y="318144"/>
                  <a:pt x="2189640" y="424471"/>
                  <a:pt x="2199861" y="530087"/>
                </a:cubicBezTo>
                <a:cubicBezTo>
                  <a:pt x="2202959" y="562097"/>
                  <a:pt x="2214422" y="592993"/>
                  <a:pt x="2226366" y="622852"/>
                </a:cubicBezTo>
                <a:cubicBezTo>
                  <a:pt x="2255582" y="695891"/>
                  <a:pt x="2288329" y="754260"/>
                  <a:pt x="2345635" y="808382"/>
                </a:cubicBezTo>
                <a:cubicBezTo>
                  <a:pt x="2400325" y="860034"/>
                  <a:pt x="2464721" y="900964"/>
                  <a:pt x="2517913" y="954156"/>
                </a:cubicBezTo>
                <a:cubicBezTo>
                  <a:pt x="2526748" y="962991"/>
                  <a:pt x="2536013" y="971416"/>
                  <a:pt x="2544418" y="980661"/>
                </a:cubicBezTo>
                <a:cubicBezTo>
                  <a:pt x="2580199" y="1020020"/>
                  <a:pt x="2617206" y="1058394"/>
                  <a:pt x="2650435" y="1099930"/>
                </a:cubicBezTo>
                <a:cubicBezTo>
                  <a:pt x="2675404" y="1131141"/>
                  <a:pt x="2713790" y="1211120"/>
                  <a:pt x="2756453" y="1232452"/>
                </a:cubicBezTo>
                <a:cubicBezTo>
                  <a:pt x="2948616" y="1328534"/>
                  <a:pt x="2714548" y="1204515"/>
                  <a:pt x="2835966" y="1285461"/>
                </a:cubicBezTo>
                <a:cubicBezTo>
                  <a:pt x="2878829" y="1314036"/>
                  <a:pt x="2925624" y="1336399"/>
                  <a:pt x="2968487" y="1364974"/>
                </a:cubicBezTo>
                <a:cubicBezTo>
                  <a:pt x="2981739" y="1373809"/>
                  <a:pt x="2993998" y="1384355"/>
                  <a:pt x="3008244" y="1391478"/>
                </a:cubicBezTo>
                <a:cubicBezTo>
                  <a:pt x="3020738" y="1397725"/>
                  <a:pt x="3034921" y="1399825"/>
                  <a:pt x="3048000" y="1404730"/>
                </a:cubicBezTo>
                <a:cubicBezTo>
                  <a:pt x="3070274" y="1413083"/>
                  <a:pt x="3091524" y="1424239"/>
                  <a:pt x="3114261" y="1431235"/>
                </a:cubicBezTo>
                <a:cubicBezTo>
                  <a:pt x="3149077" y="1441948"/>
                  <a:pt x="3185721" y="1446220"/>
                  <a:pt x="3220279" y="1457739"/>
                </a:cubicBezTo>
                <a:cubicBezTo>
                  <a:pt x="3270777" y="1474572"/>
                  <a:pt x="3292110" y="1482322"/>
                  <a:pt x="3352800" y="1497495"/>
                </a:cubicBezTo>
                <a:cubicBezTo>
                  <a:pt x="3374652" y="1502958"/>
                  <a:pt x="3397073" y="1505862"/>
                  <a:pt x="3419061" y="1510748"/>
                </a:cubicBezTo>
                <a:cubicBezTo>
                  <a:pt x="3436841" y="1514699"/>
                  <a:pt x="3453919" y="1522487"/>
                  <a:pt x="3472070" y="1524000"/>
                </a:cubicBezTo>
                <a:cubicBezTo>
                  <a:pt x="3507287" y="1526935"/>
                  <a:pt x="3542748" y="1524000"/>
                  <a:pt x="3578087" y="152400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8DF1C6CA-3FCD-42DD-B410-9CCD1D079D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13" y="2966608"/>
            <a:ext cx="2212823" cy="16574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96B1AB-D95A-45AC-8784-C738C44B8694}"/>
              </a:ext>
            </a:extLst>
          </p:cNvPr>
          <p:cNvSpPr txBox="1"/>
          <p:nvPr/>
        </p:nvSpPr>
        <p:spPr>
          <a:xfrm>
            <a:off x="5335229" y="1910123"/>
            <a:ext cx="1885115" cy="965970"/>
          </a:xfrm>
          <a:custGeom>
            <a:avLst/>
            <a:gdLst>
              <a:gd name="connsiteX0" fmla="*/ 0 w 1885115"/>
              <a:gd name="connsiteY0" fmla="*/ 0 h 965970"/>
              <a:gd name="connsiteX1" fmla="*/ 490130 w 1885115"/>
              <a:gd name="connsiteY1" fmla="*/ 0 h 965970"/>
              <a:gd name="connsiteX2" fmla="*/ 999111 w 1885115"/>
              <a:gd name="connsiteY2" fmla="*/ 0 h 965970"/>
              <a:gd name="connsiteX3" fmla="*/ 1885115 w 1885115"/>
              <a:gd name="connsiteY3" fmla="*/ 0 h 965970"/>
              <a:gd name="connsiteX4" fmla="*/ 1885115 w 1885115"/>
              <a:gd name="connsiteY4" fmla="*/ 454006 h 965970"/>
              <a:gd name="connsiteX5" fmla="*/ 1885115 w 1885115"/>
              <a:gd name="connsiteY5" fmla="*/ 965970 h 965970"/>
              <a:gd name="connsiteX6" fmla="*/ 1470390 w 1885115"/>
              <a:gd name="connsiteY6" fmla="*/ 965970 h 965970"/>
              <a:gd name="connsiteX7" fmla="*/ 980260 w 1885115"/>
              <a:gd name="connsiteY7" fmla="*/ 965970 h 965970"/>
              <a:gd name="connsiteX8" fmla="*/ 471279 w 1885115"/>
              <a:gd name="connsiteY8" fmla="*/ 965970 h 965970"/>
              <a:gd name="connsiteX9" fmla="*/ 0 w 1885115"/>
              <a:gd name="connsiteY9" fmla="*/ 965970 h 965970"/>
              <a:gd name="connsiteX10" fmla="*/ 0 w 1885115"/>
              <a:gd name="connsiteY10" fmla="*/ 473325 h 965970"/>
              <a:gd name="connsiteX11" fmla="*/ 0 w 1885115"/>
              <a:gd name="connsiteY11" fmla="*/ 0 h 96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85115" h="965970" extrusionOk="0">
                <a:moveTo>
                  <a:pt x="0" y="0"/>
                </a:moveTo>
                <a:cubicBezTo>
                  <a:pt x="241132" y="-28045"/>
                  <a:pt x="365241" y="54814"/>
                  <a:pt x="490130" y="0"/>
                </a:cubicBezTo>
                <a:cubicBezTo>
                  <a:pt x="615019" y="-54814"/>
                  <a:pt x="894983" y="59932"/>
                  <a:pt x="999111" y="0"/>
                </a:cubicBezTo>
                <a:cubicBezTo>
                  <a:pt x="1103239" y="-59932"/>
                  <a:pt x="1621991" y="97798"/>
                  <a:pt x="1885115" y="0"/>
                </a:cubicBezTo>
                <a:cubicBezTo>
                  <a:pt x="1937373" y="114113"/>
                  <a:pt x="1855369" y="290026"/>
                  <a:pt x="1885115" y="454006"/>
                </a:cubicBezTo>
                <a:cubicBezTo>
                  <a:pt x="1914861" y="617986"/>
                  <a:pt x="1845632" y="823807"/>
                  <a:pt x="1885115" y="965970"/>
                </a:cubicBezTo>
                <a:cubicBezTo>
                  <a:pt x="1677927" y="974465"/>
                  <a:pt x="1580352" y="964480"/>
                  <a:pt x="1470390" y="965970"/>
                </a:cubicBezTo>
                <a:cubicBezTo>
                  <a:pt x="1360429" y="967460"/>
                  <a:pt x="1178852" y="921771"/>
                  <a:pt x="980260" y="965970"/>
                </a:cubicBezTo>
                <a:cubicBezTo>
                  <a:pt x="781668" y="1010169"/>
                  <a:pt x="652488" y="961342"/>
                  <a:pt x="471279" y="965970"/>
                </a:cubicBezTo>
                <a:cubicBezTo>
                  <a:pt x="290070" y="970598"/>
                  <a:pt x="165789" y="922154"/>
                  <a:pt x="0" y="965970"/>
                </a:cubicBezTo>
                <a:cubicBezTo>
                  <a:pt x="-4300" y="734941"/>
                  <a:pt x="24718" y="663291"/>
                  <a:pt x="0" y="473325"/>
                </a:cubicBezTo>
                <a:cubicBezTo>
                  <a:pt x="-24718" y="283360"/>
                  <a:pt x="810" y="10639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32807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2000" b="1" dirty="0"/>
              <a:t>استراتيجية</a:t>
            </a:r>
          </a:p>
          <a:p>
            <a:pPr algn="ctr">
              <a:lnSpc>
                <a:spcPct val="150000"/>
              </a:lnSpc>
            </a:pPr>
            <a:r>
              <a:rPr lang="ar-AE" sz="2000" b="1" dirty="0"/>
              <a:t>الحوار والمناقشة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3581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903F02E2-7124-E24A-AB28-6DB748002304}"/>
              </a:ext>
            </a:extLst>
          </p:cNvPr>
          <p:cNvGrpSpPr/>
          <p:nvPr/>
        </p:nvGrpSpPr>
        <p:grpSpPr>
          <a:xfrm>
            <a:off x="-35660" y="-175084"/>
            <a:ext cx="12191999" cy="7033084"/>
            <a:chOff x="78641" y="-175084"/>
            <a:chExt cx="12191999" cy="7033084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7F536FFF-21F4-0F4C-8002-72F1CDC8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641" y="0"/>
              <a:ext cx="12191999" cy="6858000"/>
            </a:xfrm>
            <a:prstGeom prst="rect">
              <a:avLst/>
            </a:prstGeom>
          </p:spPr>
        </p:pic>
        <p:sp>
          <p:nvSpPr>
            <p:cNvPr id="6" name="مربع نص 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C4A2E61-4CDA-9D41-A359-AA2F6647AEDC}"/>
                </a:ext>
              </a:extLst>
            </p:cNvPr>
            <p:cNvSpPr txBox="1"/>
            <p:nvPr/>
          </p:nvSpPr>
          <p:spPr>
            <a:xfrm>
              <a:off x="2804983" y="172994"/>
              <a:ext cx="1890584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مربع نص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53297E1-377C-8841-8499-F89759E6A9A4}"/>
                </a:ext>
              </a:extLst>
            </p:cNvPr>
            <p:cNvSpPr txBox="1"/>
            <p:nvPr/>
          </p:nvSpPr>
          <p:spPr>
            <a:xfrm>
              <a:off x="7005962" y="-175084"/>
              <a:ext cx="1890584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ربع نص 7">
              <a:hlinkClick r:id="rId5" action="ppaction://hlinksldjump"/>
              <a:extLst>
                <a:ext uri="{FF2B5EF4-FFF2-40B4-BE49-F238E27FC236}">
                  <a16:creationId xmlns:a16="http://schemas.microsoft.com/office/drawing/2014/main" id="{9D7A0A2B-C6AC-0F42-B4F5-9E7051FF6661}"/>
                </a:ext>
              </a:extLst>
            </p:cNvPr>
            <p:cNvSpPr txBox="1"/>
            <p:nvPr/>
          </p:nvSpPr>
          <p:spPr>
            <a:xfrm>
              <a:off x="9956047" y="222169"/>
              <a:ext cx="189058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الطموحة</a:t>
              </a:r>
              <a:endPara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مربع نص 16">
              <a:hlinkClick r:id="rId6" action="ppaction://hlinksldjump"/>
              <a:extLst>
                <a:ext uri="{FF2B5EF4-FFF2-40B4-BE49-F238E27FC236}">
                  <a16:creationId xmlns:a16="http://schemas.microsoft.com/office/drawing/2014/main" id="{1D447E35-1D9F-2048-81E4-944855B4A0C6}"/>
                </a:ext>
              </a:extLst>
            </p:cNvPr>
            <p:cNvSpPr txBox="1"/>
            <p:nvPr/>
          </p:nvSpPr>
          <p:spPr>
            <a:xfrm>
              <a:off x="7005962" y="3528315"/>
              <a:ext cx="189058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المتميزة</a:t>
              </a:r>
              <a:endPara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مربع نص 16">
            <a:hlinkClick r:id="rId6" action="ppaction://hlinksldjump"/>
            <a:extLst>
              <a:ext uri="{FF2B5EF4-FFF2-40B4-BE49-F238E27FC236}">
                <a16:creationId xmlns:a16="http://schemas.microsoft.com/office/drawing/2014/main" id="{389E84A1-FF17-4E3C-B459-1BA3D5B483EB}"/>
              </a:ext>
            </a:extLst>
          </p:cNvPr>
          <p:cNvSpPr txBox="1"/>
          <p:nvPr/>
        </p:nvSpPr>
        <p:spPr>
          <a:xfrm>
            <a:off x="6982785" y="5150477"/>
            <a:ext cx="18905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الفنانه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ربع نص 16">
            <a:hlinkClick r:id="rId6" action="ppaction://hlinksldjump"/>
            <a:extLst>
              <a:ext uri="{FF2B5EF4-FFF2-40B4-BE49-F238E27FC236}">
                <a16:creationId xmlns:a16="http://schemas.microsoft.com/office/drawing/2014/main" id="{35B992F4-01DE-492C-B20A-C4872194017B}"/>
              </a:ext>
            </a:extLst>
          </p:cNvPr>
          <p:cNvSpPr txBox="1"/>
          <p:nvPr/>
        </p:nvSpPr>
        <p:spPr>
          <a:xfrm>
            <a:off x="9915861" y="5150478"/>
            <a:ext cx="18905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الرائعة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ربع نص 16">
            <a:hlinkClick r:id="rId6" action="ppaction://hlinksldjump"/>
            <a:extLst>
              <a:ext uri="{FF2B5EF4-FFF2-40B4-BE49-F238E27FC236}">
                <a16:creationId xmlns:a16="http://schemas.microsoft.com/office/drawing/2014/main" id="{8E120692-3D7B-4CB6-9B88-A6736BD48DC6}"/>
              </a:ext>
            </a:extLst>
          </p:cNvPr>
          <p:cNvSpPr txBox="1"/>
          <p:nvPr/>
        </p:nvSpPr>
        <p:spPr>
          <a:xfrm>
            <a:off x="9929668" y="3497449"/>
            <a:ext cx="18905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المجتهدة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ربع نص 16">
            <a:hlinkClick r:id="rId6" action="ppaction://hlinksldjump"/>
            <a:extLst>
              <a:ext uri="{FF2B5EF4-FFF2-40B4-BE49-F238E27FC236}">
                <a16:creationId xmlns:a16="http://schemas.microsoft.com/office/drawing/2014/main" id="{5421DD95-B588-4D57-99DA-05EA3D3642A9}"/>
              </a:ext>
            </a:extLst>
          </p:cNvPr>
          <p:cNvSpPr txBox="1"/>
          <p:nvPr/>
        </p:nvSpPr>
        <p:spPr>
          <a:xfrm>
            <a:off x="9929668" y="1844420"/>
            <a:ext cx="18905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النشيطة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ربع نص 16">
            <a:hlinkClick r:id="rId6" action="ppaction://hlinksldjump"/>
            <a:extLst>
              <a:ext uri="{FF2B5EF4-FFF2-40B4-BE49-F238E27FC236}">
                <a16:creationId xmlns:a16="http://schemas.microsoft.com/office/drawing/2014/main" id="{8209214B-8B0D-428B-B9FA-5D6B8873B479}"/>
              </a:ext>
            </a:extLst>
          </p:cNvPr>
          <p:cNvSpPr txBox="1"/>
          <p:nvPr/>
        </p:nvSpPr>
        <p:spPr>
          <a:xfrm>
            <a:off x="3743977" y="5150476"/>
            <a:ext cx="18905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المتفوقة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ربع نص 16">
            <a:hlinkClick r:id="rId6" action="ppaction://hlinksldjump"/>
            <a:extLst>
              <a:ext uri="{FF2B5EF4-FFF2-40B4-BE49-F238E27FC236}">
                <a16:creationId xmlns:a16="http://schemas.microsoft.com/office/drawing/2014/main" id="{2B0CED82-AA3B-4610-B07B-C82866DA9700}"/>
              </a:ext>
            </a:extLst>
          </p:cNvPr>
          <p:cNvSpPr txBox="1"/>
          <p:nvPr/>
        </p:nvSpPr>
        <p:spPr>
          <a:xfrm>
            <a:off x="6889670" y="1882741"/>
            <a:ext cx="18905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المثابرة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مربع نص 16">
            <a:hlinkClick r:id="rId6" action="ppaction://hlinksldjump"/>
            <a:extLst>
              <a:ext uri="{FF2B5EF4-FFF2-40B4-BE49-F238E27FC236}">
                <a16:creationId xmlns:a16="http://schemas.microsoft.com/office/drawing/2014/main" id="{34708305-53F0-443D-83D7-51EE71181F6E}"/>
              </a:ext>
            </a:extLst>
          </p:cNvPr>
          <p:cNvSpPr txBox="1"/>
          <p:nvPr/>
        </p:nvSpPr>
        <p:spPr>
          <a:xfrm>
            <a:off x="3849672" y="3485721"/>
            <a:ext cx="18905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النجيه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مربع نص 16">
            <a:hlinkClick r:id="rId6" action="ppaction://hlinksldjump"/>
            <a:extLst>
              <a:ext uri="{FF2B5EF4-FFF2-40B4-BE49-F238E27FC236}">
                <a16:creationId xmlns:a16="http://schemas.microsoft.com/office/drawing/2014/main" id="{ADF25EB6-557C-428B-AD67-5A53A0BBBED5}"/>
              </a:ext>
            </a:extLst>
          </p:cNvPr>
          <p:cNvSpPr txBox="1"/>
          <p:nvPr/>
        </p:nvSpPr>
        <p:spPr>
          <a:xfrm>
            <a:off x="809674" y="3498510"/>
            <a:ext cx="18905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المبدعة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مربع نص 16">
            <a:hlinkClick r:id="rId6" action="ppaction://hlinksldjump"/>
            <a:extLst>
              <a:ext uri="{FF2B5EF4-FFF2-40B4-BE49-F238E27FC236}">
                <a16:creationId xmlns:a16="http://schemas.microsoft.com/office/drawing/2014/main" id="{0D5BF1AC-9DD6-408B-B815-54756154D0F4}"/>
              </a:ext>
            </a:extLst>
          </p:cNvPr>
          <p:cNvSpPr txBox="1"/>
          <p:nvPr/>
        </p:nvSpPr>
        <p:spPr>
          <a:xfrm>
            <a:off x="809674" y="5178255"/>
            <a:ext cx="18905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الطموحة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4D3A2447-9EEC-444D-A357-A005F94338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18401" r="10201" b="20151"/>
          <a:stretch/>
        </p:blipFill>
        <p:spPr>
          <a:xfrm>
            <a:off x="-564157" y="-214800"/>
            <a:ext cx="2295976" cy="2290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3B73BD-889B-4F36-B154-81D93ADF2DCF}"/>
              </a:ext>
            </a:extLst>
          </p:cNvPr>
          <p:cNvSpPr txBox="1"/>
          <p:nvPr/>
        </p:nvSpPr>
        <p:spPr>
          <a:xfrm>
            <a:off x="219572" y="622279"/>
            <a:ext cx="129424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التقويم البنائي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927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F536FFF-21F4-0F4C-8002-72F1CDC8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1CDB0"/>
              </a:clrFrom>
              <a:clrTo>
                <a:srgbClr val="E1CDB0">
                  <a:alpha val="0"/>
                </a:srgbClr>
              </a:clrTo>
            </a:clrChange>
          </a:blip>
          <a:srcRect l="11017" t="-1449" r="48686" b="53540"/>
          <a:stretch/>
        </p:blipFill>
        <p:spPr>
          <a:xfrm>
            <a:off x="249348" y="158641"/>
            <a:ext cx="6487886" cy="3285641"/>
          </a:xfrm>
          <a:prstGeom prst="rect">
            <a:avLst/>
          </a:prstGeom>
        </p:spPr>
      </p:pic>
      <p:sp>
        <p:nvSpPr>
          <p:cNvPr id="6" name="مربع نص 5">
            <a:hlinkClick r:id="rId4" action="ppaction://hlinksldjump"/>
            <a:extLst>
              <a:ext uri="{FF2B5EF4-FFF2-40B4-BE49-F238E27FC236}">
                <a16:creationId xmlns:a16="http://schemas.microsoft.com/office/drawing/2014/main" id="{7C4A2E61-4CDA-9D41-A359-AA2F6647AEDC}"/>
              </a:ext>
            </a:extLst>
          </p:cNvPr>
          <p:cNvSpPr txBox="1"/>
          <p:nvPr/>
        </p:nvSpPr>
        <p:spPr>
          <a:xfrm>
            <a:off x="2547999" y="555072"/>
            <a:ext cx="189058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KW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شريط إلى الأعلى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1B8FA8E-0E12-3D46-A91A-D81FAFD54111}"/>
              </a:ext>
            </a:extLst>
          </p:cNvPr>
          <p:cNvSpPr/>
          <p:nvPr/>
        </p:nvSpPr>
        <p:spPr>
          <a:xfrm>
            <a:off x="478971" y="4842635"/>
            <a:ext cx="11234057" cy="1335395"/>
          </a:xfrm>
          <a:prstGeom prst="ribbon2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الأول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44ACCF-D756-4C43-8491-FE352ABC8AF8}"/>
              </a:ext>
            </a:extLst>
          </p:cNvPr>
          <p:cNvSpPr/>
          <p:nvPr/>
        </p:nvSpPr>
        <p:spPr>
          <a:xfrm>
            <a:off x="7368208" y="1062904"/>
            <a:ext cx="4574444" cy="769441"/>
          </a:xfrm>
          <a:prstGeom prst="rect">
            <a:avLst/>
          </a:prstGeom>
          <a:solidFill>
            <a:srgbClr val="F3D9CD"/>
          </a:solidFill>
          <a:ln w="539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Sakkal Majalla" pitchFamily="2" charset="-78"/>
                <a:cs typeface="Sakkal Majalla" pitchFamily="2" charset="-78"/>
              </a:rPr>
              <a:t>معايير قياس القوة الناعمة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7BCA2-0042-4D94-A643-6B7956EE9EFF}"/>
              </a:ext>
            </a:extLst>
          </p:cNvPr>
          <p:cNvSpPr txBox="1"/>
          <p:nvPr/>
        </p:nvSpPr>
        <p:spPr>
          <a:xfrm>
            <a:off x="5636301" y="296805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344A13-E444-4811-98BA-814BB8013D06}"/>
              </a:ext>
            </a:extLst>
          </p:cNvPr>
          <p:cNvSpPr txBox="1"/>
          <p:nvPr/>
        </p:nvSpPr>
        <p:spPr>
          <a:xfrm>
            <a:off x="7798088" y="3620197"/>
            <a:ext cx="391494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الثقافة</a:t>
            </a:r>
            <a:r>
              <a:rPr kumimoji="0" lang="ar-AE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التعليم – الابتكار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AB66C2-889E-42DC-9166-9894EE11F3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194">
            <a:off x="5891037" y="2709075"/>
            <a:ext cx="2581275" cy="1771650"/>
          </a:xfrm>
          <a:prstGeom prst="rect">
            <a:avLst/>
          </a:prstGeom>
        </p:spPr>
      </p:pic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785929B6-93EF-4B49-BCFF-B5AE17960ED7}"/>
              </a:ext>
            </a:extLst>
          </p:cNvPr>
          <p:cNvSpPr txBox="1"/>
          <p:nvPr/>
        </p:nvSpPr>
        <p:spPr>
          <a:xfrm>
            <a:off x="1460310" y="5063319"/>
            <a:ext cx="313899" cy="2593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8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F536FFF-21F4-0F4C-8002-72F1CDC8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1CDB0"/>
              </a:clrFrom>
              <a:clrTo>
                <a:srgbClr val="E1CDB0">
                  <a:alpha val="0"/>
                </a:srgbClr>
              </a:clrTo>
            </a:clrChange>
          </a:blip>
          <a:srcRect l="53438" r="23006" b="78029"/>
          <a:stretch/>
        </p:blipFill>
        <p:spPr>
          <a:xfrm>
            <a:off x="478971" y="742648"/>
            <a:ext cx="6261315" cy="3316638"/>
          </a:xfrm>
          <a:prstGeom prst="rect">
            <a:avLst/>
          </a:prstGeom>
        </p:spPr>
      </p:pic>
      <p:sp>
        <p:nvSpPr>
          <p:cNvPr id="7" name="مربع نص 6">
            <a:hlinkClick r:id="rId4" action="ppaction://hlinksldjump"/>
            <a:extLst>
              <a:ext uri="{FF2B5EF4-FFF2-40B4-BE49-F238E27FC236}">
                <a16:creationId xmlns:a16="http://schemas.microsoft.com/office/drawing/2014/main" id="{953297E1-377C-8841-8499-F89759E6A9A4}"/>
              </a:ext>
            </a:extLst>
          </p:cNvPr>
          <p:cNvSpPr txBox="1"/>
          <p:nvPr/>
        </p:nvSpPr>
        <p:spPr>
          <a:xfrm>
            <a:off x="2498251" y="1145151"/>
            <a:ext cx="189058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KW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شريط إلى الأعلى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7D098CF-5D1E-0644-A1EF-936941BF6BDA}"/>
              </a:ext>
            </a:extLst>
          </p:cNvPr>
          <p:cNvSpPr/>
          <p:nvPr/>
        </p:nvSpPr>
        <p:spPr>
          <a:xfrm>
            <a:off x="478971" y="4779957"/>
            <a:ext cx="11234057" cy="1335395"/>
          </a:xfrm>
          <a:prstGeom prst="ribbon2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 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ABDEB1-F957-4769-AD06-F854D5472032}"/>
              </a:ext>
            </a:extLst>
          </p:cNvPr>
          <p:cNvSpPr/>
          <p:nvPr/>
        </p:nvSpPr>
        <p:spPr>
          <a:xfrm>
            <a:off x="7063410" y="1062904"/>
            <a:ext cx="4649618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ما المقصود بالقوة الناعمة؟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638C3F-5D6C-4E77-9D79-EBC10C1C1A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194">
            <a:off x="5284567" y="2683089"/>
            <a:ext cx="2581275" cy="177165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F32E9CF-994A-43B9-BE34-6791FC49F5AA}"/>
              </a:ext>
            </a:extLst>
          </p:cNvPr>
          <p:cNvSpPr txBox="1">
            <a:spLocks/>
          </p:cNvSpPr>
          <p:nvPr/>
        </p:nvSpPr>
        <p:spPr>
          <a:xfrm>
            <a:off x="7541789" y="2553016"/>
            <a:ext cx="4171239" cy="19792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040534142">
                  <a:custGeom>
                    <a:avLst/>
                    <a:gdLst>
                      <a:gd name="connsiteX0" fmla="*/ 0 w 4171239"/>
                      <a:gd name="connsiteY0" fmla="*/ 0 h 1679594"/>
                      <a:gd name="connsiteX1" fmla="*/ 4171239 w 4171239"/>
                      <a:gd name="connsiteY1" fmla="*/ 0 h 1679594"/>
                      <a:gd name="connsiteX2" fmla="*/ 4171239 w 4171239"/>
                      <a:gd name="connsiteY2" fmla="*/ 1679594 h 1679594"/>
                      <a:gd name="connsiteX3" fmla="*/ 0 w 4171239"/>
                      <a:gd name="connsiteY3" fmla="*/ 1679594 h 1679594"/>
                      <a:gd name="connsiteX4" fmla="*/ 0 w 4171239"/>
                      <a:gd name="connsiteY4" fmla="*/ 0 h 1679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71239" h="1679594" fill="none" extrusionOk="0">
                        <a:moveTo>
                          <a:pt x="0" y="0"/>
                        </a:moveTo>
                        <a:cubicBezTo>
                          <a:pt x="1836532" y="51316"/>
                          <a:pt x="3333291" y="152774"/>
                          <a:pt x="4171239" y="0"/>
                        </a:cubicBezTo>
                        <a:cubicBezTo>
                          <a:pt x="4277083" y="513362"/>
                          <a:pt x="4142753" y="1156791"/>
                          <a:pt x="4171239" y="1679594"/>
                        </a:cubicBezTo>
                        <a:cubicBezTo>
                          <a:pt x="3370627" y="1658662"/>
                          <a:pt x="1366364" y="1553621"/>
                          <a:pt x="0" y="1679594"/>
                        </a:cubicBezTo>
                        <a:cubicBezTo>
                          <a:pt x="-148897" y="1457060"/>
                          <a:pt x="94182" y="822191"/>
                          <a:pt x="0" y="0"/>
                        </a:cubicBezTo>
                        <a:close/>
                      </a:path>
                      <a:path w="4171239" h="1679594" stroke="0" extrusionOk="0">
                        <a:moveTo>
                          <a:pt x="0" y="0"/>
                        </a:moveTo>
                        <a:cubicBezTo>
                          <a:pt x="1786570" y="152176"/>
                          <a:pt x="3259269" y="63165"/>
                          <a:pt x="4171239" y="0"/>
                        </a:cubicBezTo>
                        <a:cubicBezTo>
                          <a:pt x="4090571" y="282144"/>
                          <a:pt x="4187687" y="1332233"/>
                          <a:pt x="4171239" y="1679594"/>
                        </a:cubicBezTo>
                        <a:cubicBezTo>
                          <a:pt x="2875163" y="1545555"/>
                          <a:pt x="942136" y="1518787"/>
                          <a:pt x="0" y="1679594"/>
                        </a:cubicBezTo>
                        <a:cubicBezTo>
                          <a:pt x="57195" y="1075172"/>
                          <a:pt x="143467" y="38819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cs typeface="+mn-cs"/>
              </a:rPr>
              <a:t>هى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cs typeface="+mn-cs"/>
              </a:rPr>
              <a:t> القدرة على الحصول على </a:t>
            </a:r>
            <a:r>
              <a:rPr kumimoji="0" lang="ar-AE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cs typeface="+mn-cs"/>
              </a:rPr>
              <a:t>ماتريد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schemeClr val="tx1"/>
                </a:solidFill>
                <a:latin typeface="Arial Rounded MT Bold"/>
                <a:cs typeface="+mn-cs"/>
              </a:rPr>
              <a:t>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cs typeface="+mn-cs"/>
              </a:rPr>
              <a:t>من خلال الجذب بدلاً من </a:t>
            </a:r>
            <a:r>
              <a:rPr kumimoji="0" lang="ar-AE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cs typeface="+mn-cs"/>
              </a:rPr>
              <a:t>الأجبا</a:t>
            </a:r>
            <a:r>
              <a:rPr lang="ar-AE" sz="2400" b="1" dirty="0">
                <a:solidFill>
                  <a:schemeClr val="tx1"/>
                </a:solidFill>
                <a:latin typeface="Arial Rounded MT Bold"/>
                <a:cs typeface="+mn-cs"/>
              </a:rPr>
              <a:t>ر </a:t>
            </a:r>
          </a:p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schemeClr val="tx1"/>
                </a:solidFill>
                <a:latin typeface="Arial Rounded MT Bold"/>
                <a:cs typeface="+mn-cs"/>
              </a:rPr>
              <a:t>و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cs typeface="+mn-cs"/>
              </a:rPr>
              <a:t>دفع الاموال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/>
              <a:cs typeface="+mn-cs"/>
            </a:endParaRPr>
          </a:p>
        </p:txBody>
      </p:sp>
      <p:sp>
        <p:nvSpPr>
          <p:cNvPr id="2" name="TextBox 1">
            <a:hlinkClick r:id="rId6" action="ppaction://hlinksldjump"/>
            <a:extLst>
              <a:ext uri="{FF2B5EF4-FFF2-40B4-BE49-F238E27FC236}">
                <a16:creationId xmlns:a16="http://schemas.microsoft.com/office/drawing/2014/main" id="{1B714665-B0BF-449A-B501-140605D908F5}"/>
              </a:ext>
            </a:extLst>
          </p:cNvPr>
          <p:cNvSpPr txBox="1"/>
          <p:nvPr/>
        </p:nvSpPr>
        <p:spPr>
          <a:xfrm>
            <a:off x="1460310" y="5063319"/>
            <a:ext cx="313899" cy="2593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46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54DEE31C-0921-45FE-A942-E70D30B57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5" y="2313709"/>
            <a:ext cx="4081670" cy="4081670"/>
          </a:xfrm>
          <a:custGeom>
            <a:avLst/>
            <a:gdLst>
              <a:gd name="connsiteX0" fmla="*/ 0 w 4081670"/>
              <a:gd name="connsiteY0" fmla="*/ 0 h 4081670"/>
              <a:gd name="connsiteX1" fmla="*/ 4081670 w 4081670"/>
              <a:gd name="connsiteY1" fmla="*/ 0 h 4081670"/>
              <a:gd name="connsiteX2" fmla="*/ 4081670 w 4081670"/>
              <a:gd name="connsiteY2" fmla="*/ 4081670 h 4081670"/>
              <a:gd name="connsiteX3" fmla="*/ 0 w 4081670"/>
              <a:gd name="connsiteY3" fmla="*/ 4081670 h 4081670"/>
              <a:gd name="connsiteX4" fmla="*/ 0 w 4081670"/>
              <a:gd name="connsiteY4" fmla="*/ 0 h 408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670" h="4081670" fill="none" extrusionOk="0">
                <a:moveTo>
                  <a:pt x="0" y="0"/>
                </a:moveTo>
                <a:cubicBezTo>
                  <a:pt x="998759" y="36935"/>
                  <a:pt x="3662447" y="-108724"/>
                  <a:pt x="4081670" y="0"/>
                </a:cubicBezTo>
                <a:cubicBezTo>
                  <a:pt x="4197076" y="1961130"/>
                  <a:pt x="4184393" y="3078867"/>
                  <a:pt x="4081670" y="4081670"/>
                </a:cubicBezTo>
                <a:cubicBezTo>
                  <a:pt x="3287755" y="3972061"/>
                  <a:pt x="1055203" y="4037062"/>
                  <a:pt x="0" y="4081670"/>
                </a:cubicBezTo>
                <a:cubicBezTo>
                  <a:pt x="-165382" y="2435874"/>
                  <a:pt x="51461" y="1145051"/>
                  <a:pt x="0" y="0"/>
                </a:cubicBezTo>
                <a:close/>
              </a:path>
              <a:path w="4081670" h="4081670" stroke="0" extrusionOk="0">
                <a:moveTo>
                  <a:pt x="0" y="0"/>
                </a:moveTo>
                <a:cubicBezTo>
                  <a:pt x="578005" y="-1103"/>
                  <a:pt x="3382962" y="1144"/>
                  <a:pt x="4081670" y="0"/>
                </a:cubicBezTo>
                <a:cubicBezTo>
                  <a:pt x="4116396" y="1672395"/>
                  <a:pt x="4037385" y="2555691"/>
                  <a:pt x="4081670" y="4081670"/>
                </a:cubicBezTo>
                <a:cubicBezTo>
                  <a:pt x="2941256" y="4067548"/>
                  <a:pt x="1023245" y="4050439"/>
                  <a:pt x="0" y="4081670"/>
                </a:cubicBezTo>
                <a:cubicBezTo>
                  <a:pt x="-163806" y="2271629"/>
                  <a:pt x="-78168" y="123580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389166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5" name="Picture 4" descr="A picture containing knife, drawing&#10;&#10;Description automatically generated">
            <a:extLst>
              <a:ext uri="{FF2B5EF4-FFF2-40B4-BE49-F238E27FC236}">
                <a16:creationId xmlns:a16="http://schemas.microsoft.com/office/drawing/2014/main" id="{18F00364-D2DB-4E4D-9952-B847AEC907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18"/>
          <a:stretch/>
        </p:blipFill>
        <p:spPr>
          <a:xfrm rot="20555878">
            <a:off x="1519964" y="1704253"/>
            <a:ext cx="1670550" cy="724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6ADB2-5005-4B2A-8C04-1F26944E06EC}"/>
              </a:ext>
            </a:extLst>
          </p:cNvPr>
          <p:cNvSpPr txBox="1"/>
          <p:nvPr/>
        </p:nvSpPr>
        <p:spPr>
          <a:xfrm rot="20185797">
            <a:off x="1632261" y="1946797"/>
            <a:ext cx="1445956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أقوال القادة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WhatsApp Video 2020-06-13 at 5.03.27 PM">
            <a:hlinkClick r:id="" action="ppaction://media"/>
            <a:extLst>
              <a:ext uri="{FF2B5EF4-FFF2-40B4-BE49-F238E27FC236}">
                <a16:creationId xmlns:a16="http://schemas.microsoft.com/office/drawing/2014/main" id="{085DE0EB-DB59-48EF-AE89-46EBB797B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96535" y="5962005"/>
            <a:ext cx="1324068" cy="705979"/>
          </a:xfrm>
          <a:prstGeom prst="rect">
            <a:avLst/>
          </a:prstGeom>
        </p:spPr>
      </p:pic>
      <p:pic>
        <p:nvPicPr>
          <p:cNvPr id="9" name="Picture 8" descr="A chair sitting in front of a computer&#10;&#10;Description automatically generated">
            <a:extLst>
              <a:ext uri="{FF2B5EF4-FFF2-40B4-BE49-F238E27FC236}">
                <a16:creationId xmlns:a16="http://schemas.microsoft.com/office/drawing/2014/main" id="{037229AA-472D-4147-AB25-783BEE375C0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t="4368" r="2595" b="5272"/>
          <a:stretch/>
        </p:blipFill>
        <p:spPr>
          <a:xfrm>
            <a:off x="4962386" y="5030907"/>
            <a:ext cx="1774585" cy="1722782"/>
          </a:xfrm>
          <a:prstGeom prst="rect">
            <a:avLst/>
          </a:prstGeom>
        </p:spPr>
      </p:pic>
      <p:sp>
        <p:nvSpPr>
          <p:cNvPr id="10" name="Dodecagon 9">
            <a:extLst>
              <a:ext uri="{FF2B5EF4-FFF2-40B4-BE49-F238E27FC236}">
                <a16:creationId xmlns:a16="http://schemas.microsoft.com/office/drawing/2014/main" id="{EDF26D13-D73A-4BDC-9365-E89F2F01A650}"/>
              </a:ext>
            </a:extLst>
          </p:cNvPr>
          <p:cNvSpPr/>
          <p:nvPr/>
        </p:nvSpPr>
        <p:spPr>
          <a:xfrm>
            <a:off x="7396021" y="2619314"/>
            <a:ext cx="2849163" cy="2230829"/>
          </a:xfrm>
          <a:prstGeom prst="dodecag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ar-AE" sz="2800" b="1" dirty="0">
                <a:solidFill>
                  <a:schemeClr val="tx1"/>
                </a:solidFill>
              </a:rPr>
              <a:t>لنطلق نحو العُلى</a:t>
            </a:r>
          </a:p>
          <a:p>
            <a:pPr lvl="0" algn="ctr">
              <a:lnSpc>
                <a:spcPct val="150000"/>
              </a:lnSpc>
            </a:pPr>
            <a:r>
              <a:rPr lang="ar-AE" sz="2800" b="1" dirty="0">
                <a:solidFill>
                  <a:schemeClr val="tx1"/>
                </a:solidFill>
              </a:rPr>
              <a:t>إلى بوابة التعلم الذكي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B74D306D-ED08-4284-9651-CCC4EBB8B8C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0795" y="4940313"/>
            <a:ext cx="2416504" cy="172767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9BA58E-3769-4240-9B06-AB60F4E6D9B6}"/>
              </a:ext>
            </a:extLst>
          </p:cNvPr>
          <p:cNvSpPr/>
          <p:nvPr/>
        </p:nvSpPr>
        <p:spPr>
          <a:xfrm>
            <a:off x="3260629" y="221002"/>
            <a:ext cx="7185790" cy="6758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000" b="1" dirty="0">
                <a:solidFill>
                  <a:srgbClr val="FF0000"/>
                </a:solidFill>
              </a:rPr>
              <a:t>عنوان درسنا لهذا اليوم: </a:t>
            </a:r>
            <a:r>
              <a:rPr lang="ar-AE" sz="2000" b="1" dirty="0">
                <a:solidFill>
                  <a:schemeClr val="tx1"/>
                </a:solidFill>
              </a:rPr>
              <a:t>القوة الناعمة  </a:t>
            </a:r>
            <a:r>
              <a:rPr lang="ar-AE" sz="2000" b="1" dirty="0">
                <a:solidFill>
                  <a:srgbClr val="FF0000"/>
                </a:solidFill>
              </a:rPr>
              <a:t>اليوم :</a:t>
            </a:r>
            <a:r>
              <a:rPr lang="ar-AE" sz="2000" b="1" dirty="0">
                <a:solidFill>
                  <a:schemeClr val="tx1"/>
                </a:solidFill>
              </a:rPr>
              <a:t> الأحد    </a:t>
            </a:r>
            <a:r>
              <a:rPr lang="ar-AE" sz="2000" b="1" dirty="0">
                <a:solidFill>
                  <a:srgbClr val="FF0000"/>
                </a:solidFill>
              </a:rPr>
              <a:t>التاريخ :</a:t>
            </a:r>
            <a:r>
              <a:rPr lang="ar-AE" sz="2000" b="1" dirty="0">
                <a:solidFill>
                  <a:schemeClr val="tx1"/>
                </a:solidFill>
              </a:rPr>
              <a:t> 4/10/2020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D7FC83-CA82-476F-B2B3-BA9B3E55D898}"/>
              </a:ext>
            </a:extLst>
          </p:cNvPr>
          <p:cNvSpPr/>
          <p:nvPr/>
        </p:nvSpPr>
        <p:spPr>
          <a:xfrm>
            <a:off x="7763341" y="1507228"/>
            <a:ext cx="4343958" cy="421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AE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الناتج </a:t>
            </a:r>
            <a:r>
              <a:rPr lang="ar-AE" sz="16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الثالث:</a:t>
            </a:r>
            <a:r>
              <a:rPr lang="ar-AE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يستنتج</a:t>
            </a:r>
            <a:r>
              <a:rPr lang="ar-AE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أهداف تشكيل مجلس القوة الناعمة  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ساعة توقيت ب 1 دقيقة">
            <a:hlinkClick r:id="" action="ppaction://media"/>
            <a:extLst>
              <a:ext uri="{FF2B5EF4-FFF2-40B4-BE49-F238E27FC236}">
                <a16:creationId xmlns:a16="http://schemas.microsoft.com/office/drawing/2014/main" id="{CD1E414E-3285-40EC-8383-5C5B1B9AEC0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0552122">
            <a:off x="-2921296" y="6593889"/>
            <a:ext cx="1342576" cy="8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9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79F2B4-1397-4FDB-A28D-7E6A6CAE68DF}"/>
              </a:ext>
            </a:extLst>
          </p:cNvPr>
          <p:cNvCxnSpPr/>
          <p:nvPr/>
        </p:nvCxnSpPr>
        <p:spPr>
          <a:xfrm flipH="1">
            <a:off x="11523681" y="2118922"/>
            <a:ext cx="41367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84291A-556F-479D-98F1-94C634326556}"/>
              </a:ext>
            </a:extLst>
          </p:cNvPr>
          <p:cNvCxnSpPr/>
          <p:nvPr/>
        </p:nvCxnSpPr>
        <p:spPr>
          <a:xfrm flipH="1">
            <a:off x="3375532" y="2118922"/>
            <a:ext cx="41367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s://fellowshiproom.files.wordpress.com/2012/01/a-good-idea1.png">
            <a:extLst>
              <a:ext uri="{FF2B5EF4-FFF2-40B4-BE49-F238E27FC236}">
                <a16:creationId xmlns:a16="http://schemas.microsoft.com/office/drawing/2014/main" id="{AAB679CD-4916-4A5B-A548-D47521CF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7" y="1640826"/>
            <a:ext cx="1390821" cy="1173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lose up of electronics&#10;&#10;Description automatically generated">
            <a:extLst>
              <a:ext uri="{FF2B5EF4-FFF2-40B4-BE49-F238E27FC236}">
                <a16:creationId xmlns:a16="http://schemas.microsoft.com/office/drawing/2014/main" id="{301A24A0-CBB8-4CC2-9372-91F63A9F61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6951" r="8269" b="10661"/>
          <a:stretch/>
        </p:blipFill>
        <p:spPr>
          <a:xfrm>
            <a:off x="1810260" y="2030376"/>
            <a:ext cx="1316067" cy="1398624"/>
          </a:xfrm>
          <a:prstGeom prst="rect">
            <a:avLst/>
          </a:prstGeom>
        </p:spPr>
      </p:pic>
      <p:pic>
        <p:nvPicPr>
          <p:cNvPr id="28" name="تايم">
            <a:hlinkClick r:id="" action="ppaction://media"/>
            <a:extLst>
              <a:ext uri="{FF2B5EF4-FFF2-40B4-BE49-F238E27FC236}">
                <a16:creationId xmlns:a16="http://schemas.microsoft.com/office/drawing/2014/main" id="{BF0529B3-3C4B-4508-8C69-E9FDCC8FF1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0333" y="5827412"/>
            <a:ext cx="1611198" cy="713390"/>
          </a:xfrm>
          <a:prstGeom prst="rect">
            <a:avLst/>
          </a:prstGeom>
        </p:spPr>
      </p:pic>
      <p:sp>
        <p:nvSpPr>
          <p:cNvPr id="29" name="مستطيل ذو زاوية واحدة مخدوشة 5">
            <a:extLst>
              <a:ext uri="{FF2B5EF4-FFF2-40B4-BE49-F238E27FC236}">
                <a16:creationId xmlns:a16="http://schemas.microsoft.com/office/drawing/2014/main" id="{3E46DAA3-77E2-4B2C-910D-1AED444EAC1E}"/>
              </a:ext>
            </a:extLst>
          </p:cNvPr>
          <p:cNvSpPr/>
          <p:nvPr/>
        </p:nvSpPr>
        <p:spPr>
          <a:xfrm>
            <a:off x="314279" y="3414067"/>
            <a:ext cx="3196833" cy="2236095"/>
          </a:xfrm>
          <a:prstGeom prst="snip1Rect">
            <a:avLst/>
          </a:prstGeom>
          <a:solidFill>
            <a:srgbClr val="9BBB59">
              <a:lumMod val="20000"/>
              <a:lumOff val="80000"/>
            </a:srgbClr>
          </a:solidFill>
          <a:ln w="57150" cap="flat" cmpd="dbl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600" b="1" kern="0" dirty="0">
              <a:solidFill>
                <a:prstClr val="black">
                  <a:lumMod val="95000"/>
                  <a:lumOff val="5000"/>
                </a:prstClr>
              </a:solidFill>
              <a:latin typeface="Sakkal Majalla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FC21E1-4EE5-43DA-B79C-A0211E71F3A9}"/>
              </a:ext>
            </a:extLst>
          </p:cNvPr>
          <p:cNvSpPr txBox="1"/>
          <p:nvPr/>
        </p:nvSpPr>
        <p:spPr>
          <a:xfrm>
            <a:off x="235422" y="3082812"/>
            <a:ext cx="3318956" cy="2516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                 </a:t>
            </a:r>
            <a:r>
              <a:rPr lang="ar-AE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 </a:t>
            </a:r>
            <a:endParaRPr lang="ar-AE" sz="24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rtl="1">
              <a:lnSpc>
                <a:spcPct val="150000"/>
              </a:lnSpc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تتبعي الأسئلة من 1 الى 4  </a:t>
            </a:r>
            <a:r>
              <a:rPr lang="ar-AE" sz="2400" b="1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وأجيبي</a:t>
            </a: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عليها بالترتيب في </a:t>
            </a:r>
            <a:r>
              <a:rPr lang="ar-AE" sz="2400" b="1" u="sng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الدردشة</a:t>
            </a: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لتستطيعي الخروج </a:t>
            </a:r>
          </a:p>
          <a:p>
            <a:pPr algn="ctr" rtl="1">
              <a:lnSpc>
                <a:spcPct val="150000"/>
              </a:lnSpc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من المتاهة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E82FC56-6D33-4EDA-8618-CD067368B670}"/>
              </a:ext>
            </a:extLst>
          </p:cNvPr>
          <p:cNvSpPr/>
          <p:nvPr/>
        </p:nvSpPr>
        <p:spPr>
          <a:xfrm>
            <a:off x="3260629" y="221002"/>
            <a:ext cx="7185790" cy="6758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000" b="1" dirty="0">
                <a:solidFill>
                  <a:srgbClr val="FF0000"/>
                </a:solidFill>
              </a:rPr>
              <a:t>عنوان درسنا لهذا اليوم: </a:t>
            </a:r>
            <a:r>
              <a:rPr lang="ar-AE" sz="2000" b="1" dirty="0">
                <a:solidFill>
                  <a:schemeClr val="tx1"/>
                </a:solidFill>
              </a:rPr>
              <a:t>القوة الناعمة  </a:t>
            </a:r>
            <a:r>
              <a:rPr lang="ar-AE" sz="2000" b="1" dirty="0">
                <a:solidFill>
                  <a:srgbClr val="FF0000"/>
                </a:solidFill>
              </a:rPr>
              <a:t>اليوم :</a:t>
            </a:r>
            <a:r>
              <a:rPr lang="ar-AE" sz="2000" b="1" dirty="0">
                <a:solidFill>
                  <a:schemeClr val="tx1"/>
                </a:solidFill>
              </a:rPr>
              <a:t> الأحد    </a:t>
            </a:r>
            <a:r>
              <a:rPr lang="ar-AE" sz="2000" b="1" dirty="0">
                <a:solidFill>
                  <a:srgbClr val="FF0000"/>
                </a:solidFill>
              </a:rPr>
              <a:t>التاريخ :</a:t>
            </a:r>
            <a:r>
              <a:rPr lang="ar-AE" sz="2000" b="1" dirty="0">
                <a:solidFill>
                  <a:schemeClr val="tx1"/>
                </a:solidFill>
              </a:rPr>
              <a:t> 4/10/2020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101A37-9378-498E-AFCA-0D7CEDF56595}"/>
              </a:ext>
            </a:extLst>
          </p:cNvPr>
          <p:cNvGrpSpPr/>
          <p:nvPr/>
        </p:nvGrpSpPr>
        <p:grpSpPr>
          <a:xfrm>
            <a:off x="3527932" y="1771141"/>
            <a:ext cx="8256105" cy="4565462"/>
            <a:chOff x="3527932" y="1771141"/>
            <a:chExt cx="8256105" cy="45654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DC88A7-B692-4A37-B783-F769B8046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4607" t="14395" r="14425" b="14478"/>
            <a:stretch/>
          </p:blipFill>
          <p:spPr>
            <a:xfrm>
              <a:off x="3527932" y="1771141"/>
              <a:ext cx="8256105" cy="45654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04F0C1-FF76-4181-9B50-02B70C02A9F8}"/>
                </a:ext>
              </a:extLst>
            </p:cNvPr>
            <p:cNvSpPr txBox="1"/>
            <p:nvPr/>
          </p:nvSpPr>
          <p:spPr>
            <a:xfrm>
              <a:off x="9420747" y="4820790"/>
              <a:ext cx="1696279" cy="10066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ar-AE" sz="1600" b="1" dirty="0"/>
                <a:t>2-ما المقصود بالسياسة الخارجية؟</a:t>
              </a:r>
              <a:endParaRPr lang="en-US" sz="16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C5EE80-5BE3-4A19-9DC7-8BCCA5C61C5A}"/>
                </a:ext>
              </a:extLst>
            </p:cNvPr>
            <p:cNvSpPr txBox="1"/>
            <p:nvPr/>
          </p:nvSpPr>
          <p:spPr>
            <a:xfrm>
              <a:off x="5976730" y="4582337"/>
              <a:ext cx="1828087" cy="112094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l" rtl="1">
                <a:lnSpc>
                  <a:spcPct val="200000"/>
                </a:lnSpc>
              </a:pPr>
              <a:r>
                <a:rPr lang="ar-AE" b="1" dirty="0"/>
                <a:t>3-من هو أول رئيس </a:t>
              </a:r>
            </a:p>
            <a:p>
              <a:pPr algn="ctr">
                <a:lnSpc>
                  <a:spcPct val="200000"/>
                </a:lnSpc>
              </a:pPr>
              <a:r>
                <a:rPr lang="ar-AE" b="1" dirty="0"/>
                <a:t>لمجلس القوة الناعمة</a:t>
              </a:r>
              <a:endParaRPr lang="en-US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454F7E-8F18-4EFA-B1A1-2223BD041DF6}"/>
                </a:ext>
              </a:extLst>
            </p:cNvPr>
            <p:cNvSpPr txBox="1"/>
            <p:nvPr/>
          </p:nvSpPr>
          <p:spPr>
            <a:xfrm>
              <a:off x="3959087" y="3317345"/>
              <a:ext cx="1871869" cy="965970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ar-AE" sz="2000" b="1" dirty="0"/>
                <a:t>4-ما سبب تسميتها بالقوة الناعمة ؟</a:t>
              </a:r>
              <a:endParaRPr lang="en-US" sz="20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90EF15-21BF-4491-BC12-867AC378DD2A}"/>
                </a:ext>
              </a:extLst>
            </p:cNvPr>
            <p:cNvSpPr txBox="1"/>
            <p:nvPr/>
          </p:nvSpPr>
          <p:spPr>
            <a:xfrm>
              <a:off x="8295862" y="2310723"/>
              <a:ext cx="1790470" cy="1006622"/>
            </a:xfrm>
            <a:prstGeom prst="rect">
              <a:avLst/>
            </a:prstGeom>
            <a:solidFill>
              <a:srgbClr val="CCFF66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ar-AE" sz="1600" b="1" dirty="0"/>
                <a:t>1-من أول من استخدم كلمة القوة الناعمة ؟</a:t>
              </a:r>
              <a:endParaRPr lang="en-US" sz="1600" b="1" dirty="0"/>
            </a:p>
          </p:txBody>
        </p:sp>
        <p:pic>
          <p:nvPicPr>
            <p:cNvPr id="32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2E68B1EB-03AC-4580-97BB-DE1A6AAAE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6884" y="4894058"/>
              <a:ext cx="476189" cy="681851"/>
            </a:xfrm>
            <a:prstGeom prst="rect">
              <a:avLst/>
            </a:prstGeom>
            <a:ln w="19050">
              <a:solidFill>
                <a:sysClr val="windowText" lastClr="000000"/>
              </a:solidFill>
            </a:ln>
          </p:spPr>
        </p:pic>
        <p:pic>
          <p:nvPicPr>
            <p:cNvPr id="1026" name="Picture 2" descr="Brexit and the Balance of Power">
              <a:extLst>
                <a:ext uri="{FF2B5EF4-FFF2-40B4-BE49-F238E27FC236}">
                  <a16:creationId xmlns:a16="http://schemas.microsoft.com/office/drawing/2014/main" id="{B381217D-82A8-43AB-B012-10ABA6973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2897" y="1777406"/>
              <a:ext cx="833538" cy="86763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قيادات الوزارة">
              <a:extLst>
                <a:ext uri="{FF2B5EF4-FFF2-40B4-BE49-F238E27FC236}">
                  <a16:creationId xmlns:a16="http://schemas.microsoft.com/office/drawing/2014/main" id="{29BD83B4-5006-4B37-AC24-484656538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0617" y="4053872"/>
              <a:ext cx="921043" cy="8974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B5B7BC93-F782-4DC4-BEDC-9FE2C55575DF}"/>
              </a:ext>
            </a:extLst>
          </p:cNvPr>
          <p:cNvSpPr/>
          <p:nvPr/>
        </p:nvSpPr>
        <p:spPr>
          <a:xfrm>
            <a:off x="7182678" y="1343480"/>
            <a:ext cx="4817264" cy="421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AE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الناتج الرابع : </a:t>
            </a:r>
            <a:r>
              <a:rPr lang="ar-AE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يوضح مهام واختصاصات القوة الناعمة لدولة الامارات 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1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8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9091" mute="1">
                <p:cTn id="1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F448FC-E27C-4C2E-8118-30C5D4D4F3DD}"/>
              </a:ext>
            </a:extLst>
          </p:cNvPr>
          <p:cNvSpPr/>
          <p:nvPr/>
        </p:nvSpPr>
        <p:spPr>
          <a:xfrm>
            <a:off x="3260629" y="221002"/>
            <a:ext cx="7185790" cy="6758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000" b="1" dirty="0">
                <a:solidFill>
                  <a:srgbClr val="FF0000"/>
                </a:solidFill>
              </a:rPr>
              <a:t>عنوان درسنا لهذا اليوم: </a:t>
            </a:r>
            <a:r>
              <a:rPr lang="ar-AE" sz="2000" b="1" dirty="0">
                <a:solidFill>
                  <a:schemeClr val="tx1"/>
                </a:solidFill>
              </a:rPr>
              <a:t>القوة الناعمة  </a:t>
            </a:r>
            <a:r>
              <a:rPr lang="ar-AE" sz="2000" b="1" dirty="0">
                <a:solidFill>
                  <a:srgbClr val="FF0000"/>
                </a:solidFill>
              </a:rPr>
              <a:t>اليوم :</a:t>
            </a:r>
            <a:r>
              <a:rPr lang="ar-AE" sz="2000" b="1" dirty="0">
                <a:solidFill>
                  <a:schemeClr val="tx1"/>
                </a:solidFill>
              </a:rPr>
              <a:t> الأحد    </a:t>
            </a:r>
            <a:r>
              <a:rPr lang="ar-AE" sz="2000" b="1" dirty="0">
                <a:solidFill>
                  <a:srgbClr val="FF0000"/>
                </a:solidFill>
              </a:rPr>
              <a:t>التاريخ :</a:t>
            </a:r>
            <a:r>
              <a:rPr lang="ar-AE" sz="2000" b="1" dirty="0">
                <a:solidFill>
                  <a:schemeClr val="tx1"/>
                </a:solidFill>
              </a:rPr>
              <a:t> 4/10/2020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close up of a stuffed toy&#10;&#10;Description automatically generated">
            <a:extLst>
              <a:ext uri="{FF2B5EF4-FFF2-40B4-BE49-F238E27FC236}">
                <a16:creationId xmlns:a16="http://schemas.microsoft.com/office/drawing/2014/main" id="{872917DD-3921-4F67-A6A6-C49D0BA658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7" t="6665" r="9478" b="4029"/>
          <a:stretch/>
        </p:blipFill>
        <p:spPr>
          <a:xfrm>
            <a:off x="380535" y="3879273"/>
            <a:ext cx="2427504" cy="2265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E21AB-9F93-4D5E-B3F0-30937DD47B20}"/>
              </a:ext>
            </a:extLst>
          </p:cNvPr>
          <p:cNvSpPr txBox="1"/>
          <p:nvPr/>
        </p:nvSpPr>
        <p:spPr>
          <a:xfrm>
            <a:off x="4013190" y="1790374"/>
            <a:ext cx="5101353" cy="954107"/>
          </a:xfrm>
          <a:custGeom>
            <a:avLst/>
            <a:gdLst>
              <a:gd name="connsiteX0" fmla="*/ 0 w 5101353"/>
              <a:gd name="connsiteY0" fmla="*/ 0 h 954107"/>
              <a:gd name="connsiteX1" fmla="*/ 5101353 w 5101353"/>
              <a:gd name="connsiteY1" fmla="*/ 0 h 954107"/>
              <a:gd name="connsiteX2" fmla="*/ 5101353 w 5101353"/>
              <a:gd name="connsiteY2" fmla="*/ 954107 h 954107"/>
              <a:gd name="connsiteX3" fmla="*/ 0 w 5101353"/>
              <a:gd name="connsiteY3" fmla="*/ 954107 h 954107"/>
              <a:gd name="connsiteX4" fmla="*/ 0 w 5101353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1353" h="954107" fill="none" extrusionOk="0">
                <a:moveTo>
                  <a:pt x="0" y="0"/>
                </a:moveTo>
                <a:cubicBezTo>
                  <a:pt x="2124380" y="128131"/>
                  <a:pt x="3634273" y="-21707"/>
                  <a:pt x="5101353" y="0"/>
                </a:cubicBezTo>
                <a:cubicBezTo>
                  <a:pt x="5066846" y="274200"/>
                  <a:pt x="5173698" y="839060"/>
                  <a:pt x="5101353" y="954107"/>
                </a:cubicBezTo>
                <a:cubicBezTo>
                  <a:pt x="3307144" y="1073926"/>
                  <a:pt x="796121" y="946515"/>
                  <a:pt x="0" y="954107"/>
                </a:cubicBezTo>
                <a:cubicBezTo>
                  <a:pt x="67791" y="651365"/>
                  <a:pt x="66130" y="428135"/>
                  <a:pt x="0" y="0"/>
                </a:cubicBezTo>
                <a:close/>
              </a:path>
              <a:path w="5101353" h="954107" stroke="0" extrusionOk="0">
                <a:moveTo>
                  <a:pt x="0" y="0"/>
                </a:moveTo>
                <a:cubicBezTo>
                  <a:pt x="2345993" y="4817"/>
                  <a:pt x="2608502" y="24300"/>
                  <a:pt x="5101353" y="0"/>
                </a:cubicBezTo>
                <a:cubicBezTo>
                  <a:pt x="5101707" y="254480"/>
                  <a:pt x="5120915" y="650293"/>
                  <a:pt x="5101353" y="954107"/>
                </a:cubicBezTo>
                <a:cubicBezTo>
                  <a:pt x="3983170" y="1015011"/>
                  <a:pt x="1020777" y="887696"/>
                  <a:pt x="0" y="954107"/>
                </a:cubicBezTo>
                <a:cubicBezTo>
                  <a:pt x="-542" y="533706"/>
                  <a:pt x="27024" y="155179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2960651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/>
              <a:t>من الذي أعلن عن تشكيل مجلس القوة الناعمة في دولة الامارات العربية المتحدة</a:t>
            </a:r>
            <a:endParaRPr lang="en-US" sz="2800" b="1" dirty="0"/>
          </a:p>
        </p:txBody>
      </p:sp>
      <p:sp>
        <p:nvSpPr>
          <p:cNvPr id="8" name="مربع نص 36">
            <a:hlinkClick r:id="" action="ppaction://noaction"/>
            <a:extLst>
              <a:ext uri="{FF2B5EF4-FFF2-40B4-BE49-F238E27FC236}">
                <a16:creationId xmlns:a16="http://schemas.microsoft.com/office/drawing/2014/main" id="{29887625-2CE8-4296-9FB3-1CC9E4DFF3A5}"/>
              </a:ext>
            </a:extLst>
          </p:cNvPr>
          <p:cNvSpPr txBox="1"/>
          <p:nvPr/>
        </p:nvSpPr>
        <p:spPr>
          <a:xfrm>
            <a:off x="2923852" y="5102668"/>
            <a:ext cx="419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ar-AE" sz="2400" b="1" kern="0" dirty="0">
                <a:solidFill>
                  <a:srgbClr val="FF0000"/>
                </a:solidFill>
                <a:latin typeface="Sakkal Majalla" pitchFamily="2" charset="-78"/>
                <a:sym typeface="Arial"/>
              </a:rPr>
              <a:t>الشيخ محمد بن راشد آل مكتوم</a:t>
            </a:r>
            <a:endParaRPr lang="en-US" sz="2400" b="1" kern="0" dirty="0">
              <a:solidFill>
                <a:srgbClr val="FF0000"/>
              </a:solidFill>
              <a:latin typeface="Sakkal Majalla" pitchFamily="2" charset="-78"/>
              <a:sym typeface="Arial"/>
            </a:endParaRPr>
          </a:p>
        </p:txBody>
      </p:sp>
      <p:sp>
        <p:nvSpPr>
          <p:cNvPr id="9" name="مربع نص 37">
            <a:hlinkClick r:id="" action="ppaction://noaction"/>
            <a:extLst>
              <a:ext uri="{FF2B5EF4-FFF2-40B4-BE49-F238E27FC236}">
                <a16:creationId xmlns:a16="http://schemas.microsoft.com/office/drawing/2014/main" id="{F2552869-D5A2-4861-B878-72E4AD997E7B}"/>
              </a:ext>
            </a:extLst>
          </p:cNvPr>
          <p:cNvSpPr txBox="1"/>
          <p:nvPr/>
        </p:nvSpPr>
        <p:spPr>
          <a:xfrm>
            <a:off x="8104909" y="5071891"/>
            <a:ext cx="3477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AE" sz="2400" b="1" noProof="0" dirty="0">
                <a:solidFill>
                  <a:srgbClr val="FF0000"/>
                </a:solidFill>
                <a:latin typeface="Sakkal Majalla" pitchFamily="2" charset="-78"/>
                <a:sym typeface="Arial"/>
              </a:rPr>
              <a:t>الشيخ سلطان بن محمد القاسمي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itchFamily="2" charset="-78"/>
              <a:sym typeface="Arial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51A4ECF-E117-4671-92A4-32A08EDF5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30" y="5008730"/>
            <a:ext cx="1690174" cy="162578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1F323F5-1ABB-4C19-ABA8-3C4047A936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543" y="1415599"/>
            <a:ext cx="1099990" cy="11207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46C75B5-C5CF-4808-A626-536E33E3DEA3}"/>
              </a:ext>
            </a:extLst>
          </p:cNvPr>
          <p:cNvGrpSpPr/>
          <p:nvPr/>
        </p:nvGrpSpPr>
        <p:grpSpPr>
          <a:xfrm>
            <a:off x="230609" y="1415599"/>
            <a:ext cx="2427503" cy="889244"/>
            <a:chOff x="1532309" y="1192770"/>
            <a:chExt cx="2294103" cy="11856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F9F056-8CA3-4821-85AF-6A7B4642E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1138" r="16093" b="36400"/>
            <a:stretch/>
          </p:blipFill>
          <p:spPr>
            <a:xfrm>
              <a:off x="1908139" y="1485620"/>
              <a:ext cx="1396670" cy="89280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740AD8-FCC2-4228-8576-2723D2469551}"/>
                </a:ext>
              </a:extLst>
            </p:cNvPr>
            <p:cNvSpPr txBox="1"/>
            <p:nvPr/>
          </p:nvSpPr>
          <p:spPr>
            <a:xfrm>
              <a:off x="1532309" y="1192770"/>
              <a:ext cx="2294103" cy="369332"/>
            </a:xfrm>
            <a:prstGeom prst="rect">
              <a:avLst/>
            </a:prstGeom>
            <a:noFill/>
            <a:ln>
              <a:solidFill>
                <a:srgbClr val="FF5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ar-AE" sz="12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كل يوم أتعلم شي جديد ومتميز </a:t>
              </a:r>
              <a:endParaRPr lang="en-US" sz="1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C16EF92-560E-4DA6-9748-AE577934A1BD}"/>
              </a:ext>
            </a:extLst>
          </p:cNvPr>
          <p:cNvSpPr txBox="1"/>
          <p:nvPr/>
        </p:nvSpPr>
        <p:spPr>
          <a:xfrm>
            <a:off x="9514741" y="2344371"/>
            <a:ext cx="2557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>
                <a:solidFill>
                  <a:srgbClr val="C00000"/>
                </a:solidFill>
              </a:rPr>
              <a:t>سؤال : للطالب النجم :.......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صاحب السمو الشيــخ محمد بن راشد آل مكتوم">
            <a:extLst>
              <a:ext uri="{FF2B5EF4-FFF2-40B4-BE49-F238E27FC236}">
                <a16:creationId xmlns:a16="http://schemas.microsoft.com/office/drawing/2014/main" id="{05FD9726-F4D6-42B3-8C95-350AE4C4E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91" y="2960855"/>
            <a:ext cx="2720561" cy="20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حاكم إمارة الشارقة : أصل أهل الامارات &quot; أردنيون &quot; - المدينة نيوز">
            <a:extLst>
              <a:ext uri="{FF2B5EF4-FFF2-40B4-BE49-F238E27FC236}">
                <a16:creationId xmlns:a16="http://schemas.microsoft.com/office/drawing/2014/main" id="{39711B09-B44F-4C24-999D-3C4BC404B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63" y="2960855"/>
            <a:ext cx="30289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7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52969 0.421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4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2A8F63-9F54-4078-8E70-A28564690B56}"/>
              </a:ext>
            </a:extLst>
          </p:cNvPr>
          <p:cNvSpPr/>
          <p:nvPr/>
        </p:nvSpPr>
        <p:spPr>
          <a:xfrm>
            <a:off x="3260629" y="221002"/>
            <a:ext cx="7185790" cy="6758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000" b="1" dirty="0">
                <a:solidFill>
                  <a:srgbClr val="FF0000"/>
                </a:solidFill>
              </a:rPr>
              <a:t>عنوان درسنا لهذا اليوم: </a:t>
            </a:r>
            <a:r>
              <a:rPr lang="ar-AE" sz="2000" b="1" dirty="0">
                <a:solidFill>
                  <a:schemeClr val="tx1"/>
                </a:solidFill>
              </a:rPr>
              <a:t>القوة الناعمة  </a:t>
            </a:r>
            <a:r>
              <a:rPr lang="ar-AE" sz="2000" b="1" dirty="0">
                <a:solidFill>
                  <a:srgbClr val="FF0000"/>
                </a:solidFill>
              </a:rPr>
              <a:t>اليوم :</a:t>
            </a:r>
            <a:r>
              <a:rPr lang="ar-AE" sz="2000" b="1" dirty="0">
                <a:solidFill>
                  <a:schemeClr val="tx1"/>
                </a:solidFill>
              </a:rPr>
              <a:t> الأحد    </a:t>
            </a:r>
            <a:r>
              <a:rPr lang="ar-AE" sz="2000" b="1" dirty="0">
                <a:solidFill>
                  <a:srgbClr val="FF0000"/>
                </a:solidFill>
              </a:rPr>
              <a:t>التاريخ :</a:t>
            </a:r>
            <a:r>
              <a:rPr lang="ar-AE" sz="2000" b="1" dirty="0">
                <a:solidFill>
                  <a:schemeClr val="tx1"/>
                </a:solidFill>
              </a:rPr>
              <a:t> 4/10/2020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FBAEBF-3FC4-480F-B37A-D9076D5EB533}"/>
              </a:ext>
            </a:extLst>
          </p:cNvPr>
          <p:cNvGrpSpPr/>
          <p:nvPr/>
        </p:nvGrpSpPr>
        <p:grpSpPr>
          <a:xfrm>
            <a:off x="2813609" y="1696278"/>
            <a:ext cx="8941662" cy="4737010"/>
            <a:chOff x="334234" y="141492"/>
            <a:chExt cx="11607198" cy="6548511"/>
          </a:xfrm>
        </p:grpSpPr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69D270DB-2DB0-4C4D-BA8F-057DC921A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6" r="65973"/>
            <a:stretch/>
          </p:blipFill>
          <p:spPr>
            <a:xfrm>
              <a:off x="334234" y="141492"/>
              <a:ext cx="3486545" cy="6548510"/>
            </a:xfrm>
            <a:prstGeom prst="rect">
              <a:avLst/>
            </a:prstGeom>
          </p:spPr>
        </p:pic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13774CD9-F0F3-44D9-83F2-2596CEB94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6"/>
            <a:stretch/>
          </p:blipFill>
          <p:spPr>
            <a:xfrm>
              <a:off x="3737113" y="141493"/>
              <a:ext cx="8204319" cy="65485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A9EE2E-C76B-4234-A0FB-15352776D62D}"/>
                </a:ext>
              </a:extLst>
            </p:cNvPr>
            <p:cNvSpPr txBox="1"/>
            <p:nvPr/>
          </p:nvSpPr>
          <p:spPr>
            <a:xfrm>
              <a:off x="4916557" y="3583744"/>
              <a:ext cx="2980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DD001E-A046-4D0F-AB6F-E7B2E497A60E}"/>
                </a:ext>
              </a:extLst>
            </p:cNvPr>
            <p:cNvSpPr txBox="1"/>
            <p:nvPr/>
          </p:nvSpPr>
          <p:spPr>
            <a:xfrm>
              <a:off x="4797287" y="5514167"/>
              <a:ext cx="3099787" cy="727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8" name="irc_mi" descr="Image result for clipart  artoon wall">
            <a:hlinkClick r:id="rId5"/>
            <a:extLst>
              <a:ext uri="{FF2B5EF4-FFF2-40B4-BE49-F238E27FC236}">
                <a16:creationId xmlns:a16="http://schemas.microsoft.com/office/drawing/2014/main" id="{7B64E791-19D0-40DB-A016-D703E9370858}"/>
              </a:ext>
            </a:extLst>
          </p:cNvPr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3"/>
          <a:stretch/>
        </p:blipFill>
        <p:spPr bwMode="auto">
          <a:xfrm>
            <a:off x="1545395" y="4011563"/>
            <a:ext cx="1173707" cy="8334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E2AAF5-95AE-4E89-9470-003D2B6FB33E}"/>
              </a:ext>
            </a:extLst>
          </p:cNvPr>
          <p:cNvSpPr txBox="1"/>
          <p:nvPr/>
        </p:nvSpPr>
        <p:spPr>
          <a:xfrm>
            <a:off x="436729" y="1884647"/>
            <a:ext cx="4084419" cy="830997"/>
          </a:xfrm>
          <a:custGeom>
            <a:avLst/>
            <a:gdLst>
              <a:gd name="connsiteX0" fmla="*/ 0 w 4084419"/>
              <a:gd name="connsiteY0" fmla="*/ 0 h 830997"/>
              <a:gd name="connsiteX1" fmla="*/ 4084419 w 4084419"/>
              <a:gd name="connsiteY1" fmla="*/ 0 h 830997"/>
              <a:gd name="connsiteX2" fmla="*/ 4084419 w 4084419"/>
              <a:gd name="connsiteY2" fmla="*/ 830997 h 830997"/>
              <a:gd name="connsiteX3" fmla="*/ 0 w 4084419"/>
              <a:gd name="connsiteY3" fmla="*/ 830997 h 830997"/>
              <a:gd name="connsiteX4" fmla="*/ 0 w 408441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4419" h="830997" extrusionOk="0">
                <a:moveTo>
                  <a:pt x="0" y="0"/>
                </a:moveTo>
                <a:cubicBezTo>
                  <a:pt x="498579" y="-87735"/>
                  <a:pt x="3007814" y="-166118"/>
                  <a:pt x="4084419" y="0"/>
                </a:cubicBezTo>
                <a:cubicBezTo>
                  <a:pt x="4142574" y="254663"/>
                  <a:pt x="4035972" y="487589"/>
                  <a:pt x="4084419" y="830997"/>
                </a:cubicBezTo>
                <a:cubicBezTo>
                  <a:pt x="2503026" y="875873"/>
                  <a:pt x="1296964" y="825658"/>
                  <a:pt x="0" y="830997"/>
                </a:cubicBezTo>
                <a:cubicBezTo>
                  <a:pt x="47843" y="747169"/>
                  <a:pt x="65381" y="157287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054593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/>
              <a:t>من أهم مهام واختصاصات مجلس القوة الناعمة لدولة الأمارات العربية المتحدة</a:t>
            </a:r>
            <a:endParaRPr lang="en-US" sz="2400" b="1" dirty="0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980F0C87-0CA7-476E-9BD2-90416C7695BB}"/>
              </a:ext>
            </a:extLst>
          </p:cNvPr>
          <p:cNvSpPr/>
          <p:nvPr/>
        </p:nvSpPr>
        <p:spPr>
          <a:xfrm rot="5400000">
            <a:off x="1389818" y="5255507"/>
            <a:ext cx="1625465" cy="991821"/>
          </a:xfrm>
          <a:prstGeom prst="homePlat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82616A-CC5E-4022-BF52-B47B04AA31DC}"/>
              </a:ext>
            </a:extLst>
          </p:cNvPr>
          <p:cNvSpPr txBox="1"/>
          <p:nvPr/>
        </p:nvSpPr>
        <p:spPr>
          <a:xfrm>
            <a:off x="1727281" y="5181596"/>
            <a:ext cx="991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استراتيجية جدار المعرفة</a:t>
            </a:r>
            <a:endParaRPr lang="en-US" b="1" dirty="0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3025A320-F03F-4E6E-90AC-4995B78CCC2A}"/>
              </a:ext>
            </a:extLst>
          </p:cNvPr>
          <p:cNvSpPr/>
          <p:nvPr/>
        </p:nvSpPr>
        <p:spPr>
          <a:xfrm rot="5400000">
            <a:off x="15385" y="3503781"/>
            <a:ext cx="1696102" cy="1173707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1D8941-F004-4B92-A5CE-47A610E32B5A}"/>
              </a:ext>
            </a:extLst>
          </p:cNvPr>
          <p:cNvSpPr txBox="1"/>
          <p:nvPr/>
        </p:nvSpPr>
        <p:spPr>
          <a:xfrm>
            <a:off x="293470" y="3233809"/>
            <a:ext cx="1194351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2000" b="1" dirty="0" err="1"/>
              <a:t>التوجة</a:t>
            </a:r>
            <a:r>
              <a:rPr lang="ar-AE" sz="2000" b="1" dirty="0"/>
              <a:t> إلى</a:t>
            </a:r>
          </a:p>
          <a:p>
            <a:pPr algn="ctr">
              <a:lnSpc>
                <a:spcPct val="150000"/>
              </a:lnSpc>
            </a:pPr>
            <a:r>
              <a:rPr lang="ar-AE" sz="2000" b="1" dirty="0"/>
              <a:t>برنامج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padlet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92956B-4FAB-4506-976B-DE1727B0C530}"/>
              </a:ext>
            </a:extLst>
          </p:cNvPr>
          <p:cNvSpPr/>
          <p:nvPr/>
        </p:nvSpPr>
        <p:spPr>
          <a:xfrm>
            <a:off x="6096000" y="1462922"/>
            <a:ext cx="4817264" cy="421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AE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الناتج الرابع : </a:t>
            </a:r>
            <a:r>
              <a:rPr lang="ar-AE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يوضح مهام واختصاصات القوة الناعمة لدولة الامارات 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E816C7-0BE6-4059-8F97-09A721E69653}"/>
              </a:ext>
            </a:extLst>
          </p:cNvPr>
          <p:cNvSpPr txBox="1"/>
          <p:nvPr/>
        </p:nvSpPr>
        <p:spPr>
          <a:xfrm>
            <a:off x="3696718" y="3948620"/>
            <a:ext cx="229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1-تحديد مجالات منظومة القوة الناعمة </a:t>
            </a:r>
            <a:r>
              <a:rPr lang="ar-AE" sz="2000" b="1" dirty="0" err="1"/>
              <a:t>للامارات</a:t>
            </a:r>
            <a:r>
              <a:rPr lang="ar-AE" sz="2000" b="1" dirty="0"/>
              <a:t> </a:t>
            </a:r>
            <a:endParaRPr lang="en-US" sz="2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00FFDB-10C2-47DC-A630-31155905FB60}"/>
              </a:ext>
            </a:extLst>
          </p:cNvPr>
          <p:cNvSpPr txBox="1"/>
          <p:nvPr/>
        </p:nvSpPr>
        <p:spPr>
          <a:xfrm>
            <a:off x="166763" y="5686987"/>
            <a:ext cx="1492624" cy="8771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7"/>
              </a:rPr>
              <a:t>https://padlet.com/mozaalnuaimi04/r52n8yyfiom92y71</a:t>
            </a:r>
            <a:endParaRPr lang="en-US" sz="1100" dirty="0"/>
          </a:p>
          <a:p>
            <a:endParaRPr lang="en-US" dirty="0"/>
          </a:p>
        </p:txBody>
      </p:sp>
      <p:pic>
        <p:nvPicPr>
          <p:cNvPr id="18" name="Picture 17" descr="A picture containing game&#10;&#10;Description automatically generated">
            <a:extLst>
              <a:ext uri="{FF2B5EF4-FFF2-40B4-BE49-F238E27FC236}">
                <a16:creationId xmlns:a16="http://schemas.microsoft.com/office/drawing/2014/main" id="{540BB0E4-F748-4508-9404-C995F281195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26" y="17894"/>
            <a:ext cx="6086001" cy="456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88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F448FC-E27C-4C2E-8118-30C5D4D4F3DD}"/>
              </a:ext>
            </a:extLst>
          </p:cNvPr>
          <p:cNvSpPr/>
          <p:nvPr/>
        </p:nvSpPr>
        <p:spPr>
          <a:xfrm>
            <a:off x="3260629" y="221002"/>
            <a:ext cx="7185790" cy="6758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درسنا لهذا اليوم: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القوة الناعمة 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اليوم :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الأحد   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التاريخ :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4/10/2020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55DBCE43-A049-4C3D-A556-22B26E72E9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7"/>
          <a:stretch/>
        </p:blipFill>
        <p:spPr>
          <a:xfrm flipH="1">
            <a:off x="9825820" y="3278206"/>
            <a:ext cx="1948991" cy="1715320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8A53039-BE60-4E23-A940-4C4ACFE0E5A3}"/>
              </a:ext>
            </a:extLst>
          </p:cNvPr>
          <p:cNvSpPr/>
          <p:nvPr/>
        </p:nvSpPr>
        <p:spPr>
          <a:xfrm>
            <a:off x="9256780" y="1510744"/>
            <a:ext cx="2374528" cy="887899"/>
          </a:xfrm>
          <a:prstGeom prst="round2DiagRect">
            <a:avLst/>
          </a:prstGeom>
          <a:solidFill>
            <a:srgbClr val="FFFF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3200" b="1" dirty="0">
                <a:solidFill>
                  <a:srgbClr val="33CCCC"/>
                </a:solidFill>
              </a:rPr>
              <a:t>بطاقة الخروج</a:t>
            </a:r>
            <a:endParaRPr lang="en-US" sz="3200" b="1" dirty="0">
              <a:solidFill>
                <a:srgbClr val="33CCCC"/>
              </a:solidFill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AAC703-2431-4156-9ACC-0005CD4F3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17" y="3204588"/>
            <a:ext cx="3278766" cy="2386338"/>
          </a:xfrm>
          <a:prstGeom prst="rect">
            <a:avLst/>
          </a:prstGeom>
        </p:spPr>
      </p:pic>
      <p:pic>
        <p:nvPicPr>
          <p:cNvPr id="8" name="Picture 7" descr="A picture containing circle&#10;&#10;Description automatically generated">
            <a:extLst>
              <a:ext uri="{FF2B5EF4-FFF2-40B4-BE49-F238E27FC236}">
                <a16:creationId xmlns:a16="http://schemas.microsoft.com/office/drawing/2014/main" id="{AA52C0F2-5385-474C-81F0-51503C2F0C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9" y="3429000"/>
            <a:ext cx="3278765" cy="3129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EF4A48-8C31-454D-B74E-7B81658E8C79}"/>
              </a:ext>
            </a:extLst>
          </p:cNvPr>
          <p:cNvSpPr txBox="1"/>
          <p:nvPr/>
        </p:nvSpPr>
        <p:spPr>
          <a:xfrm>
            <a:off x="1458307" y="3878425"/>
            <a:ext cx="1855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غردي شكرا وعرفانا لقيادتنا الرشيدة على </a:t>
            </a:r>
          </a:p>
          <a:p>
            <a:pPr algn="ctr"/>
            <a:r>
              <a:rPr lang="ar-AE" sz="2400" b="1" dirty="0"/>
              <a:t>اهتمامها بمصالح</a:t>
            </a:r>
          </a:p>
          <a:p>
            <a:pPr algn="ctr"/>
            <a:r>
              <a:rPr lang="ar-AE" sz="2400" b="1" dirty="0"/>
              <a:t>الشعب </a:t>
            </a:r>
            <a:endParaRPr lang="en-US" sz="2400" b="1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86DF8BF-5CD9-4659-B16E-7F6D1C691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01215">
            <a:off x="7513143" y="3810354"/>
            <a:ext cx="2203049" cy="1401864"/>
          </a:xfrm>
          <a:prstGeom prst="rect">
            <a:avLst/>
          </a:prstGeom>
        </p:spPr>
      </p:pic>
      <p:pic>
        <p:nvPicPr>
          <p:cNvPr id="4098" name="Picture 2" descr="معهد تعلم وتميز - Home | Facebook">
            <a:extLst>
              <a:ext uri="{FF2B5EF4-FFF2-40B4-BE49-F238E27FC236}">
                <a16:creationId xmlns:a16="http://schemas.microsoft.com/office/drawing/2014/main" id="{75C184EB-25E1-4A96-8DDC-80C89E31A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" y="1574320"/>
            <a:ext cx="1853412" cy="134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yellow sign with black text&#10;&#10;Description automatically generated">
            <a:extLst>
              <a:ext uri="{FF2B5EF4-FFF2-40B4-BE49-F238E27FC236}">
                <a16:creationId xmlns:a16="http://schemas.microsoft.com/office/drawing/2014/main" id="{4F41A988-ABDE-47EA-B286-DA8994CB8C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4" b="22114"/>
          <a:stretch/>
        </p:blipFill>
        <p:spPr>
          <a:xfrm>
            <a:off x="6485789" y="1304594"/>
            <a:ext cx="2473437" cy="13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4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EE9930-2E60-4672-AC83-FBBCC8640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760" b="14581"/>
          <a:stretch/>
        </p:blipFill>
        <p:spPr>
          <a:xfrm>
            <a:off x="415802" y="1641922"/>
            <a:ext cx="5245820" cy="50106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A31C181-ABDC-420A-89C9-D976DEB86450}"/>
              </a:ext>
            </a:extLst>
          </p:cNvPr>
          <p:cNvGrpSpPr/>
          <p:nvPr/>
        </p:nvGrpSpPr>
        <p:grpSpPr>
          <a:xfrm>
            <a:off x="5031263" y="1618339"/>
            <a:ext cx="6744936" cy="4868232"/>
            <a:chOff x="676449" y="1062762"/>
            <a:chExt cx="7508493" cy="413415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8980906-5B4D-4798-A288-4ACC7B453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16" t="8129" r="8506" b="15158"/>
            <a:stretch/>
          </p:blipFill>
          <p:spPr>
            <a:xfrm>
              <a:off x="676449" y="1062762"/>
              <a:ext cx="6287305" cy="3818873"/>
            </a:xfrm>
            <a:prstGeom prst="rect">
              <a:avLst/>
            </a:prstGeom>
          </p:spPr>
        </p:pic>
        <p:pic>
          <p:nvPicPr>
            <p:cNvPr id="25" name="Picture 24" descr="A chair sitting in front of a computer&#10;&#10;Description automatically generated">
              <a:extLst>
                <a:ext uri="{FF2B5EF4-FFF2-40B4-BE49-F238E27FC236}">
                  <a16:creationId xmlns:a16="http://schemas.microsoft.com/office/drawing/2014/main" id="{54C618C8-8298-4C11-B115-7F46CC370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7" t="4457" r="5670" b="3910"/>
            <a:stretch/>
          </p:blipFill>
          <p:spPr>
            <a:xfrm flipH="1">
              <a:off x="6217895" y="3556595"/>
              <a:ext cx="1589214" cy="134493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589C710-460E-4D5F-A8D4-5572F595A2C0}"/>
                </a:ext>
              </a:extLst>
            </p:cNvPr>
            <p:cNvSpPr/>
            <p:nvPr/>
          </p:nvSpPr>
          <p:spPr>
            <a:xfrm>
              <a:off x="5215007" y="1239839"/>
              <a:ext cx="1487840" cy="105447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4829EB7-D5F6-4F28-863A-C0A6382BADEF}"/>
                </a:ext>
              </a:extLst>
            </p:cNvPr>
            <p:cNvSpPr/>
            <p:nvPr/>
          </p:nvSpPr>
          <p:spPr>
            <a:xfrm>
              <a:off x="3118885" y="1243991"/>
              <a:ext cx="1487839" cy="105447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E778B6F-C088-4D76-B0B1-533E963F0ED7}"/>
                </a:ext>
              </a:extLst>
            </p:cNvPr>
            <p:cNvSpPr/>
            <p:nvPr/>
          </p:nvSpPr>
          <p:spPr>
            <a:xfrm>
              <a:off x="4187410" y="2391779"/>
              <a:ext cx="1459482" cy="10703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D4CEBD9-9B8B-49C3-B3A5-9416E619BE53}"/>
                </a:ext>
              </a:extLst>
            </p:cNvPr>
            <p:cNvSpPr/>
            <p:nvPr/>
          </p:nvSpPr>
          <p:spPr>
            <a:xfrm>
              <a:off x="967329" y="1232452"/>
              <a:ext cx="1487840" cy="106186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998888F-F436-446B-873C-DEF4D81CB04A}"/>
                </a:ext>
              </a:extLst>
            </p:cNvPr>
            <p:cNvSpPr/>
            <p:nvPr/>
          </p:nvSpPr>
          <p:spPr>
            <a:xfrm>
              <a:off x="2041882" y="2391780"/>
              <a:ext cx="1487838" cy="100097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83C935B-6DB6-4664-A258-5FEE18B5D13A}"/>
                </a:ext>
              </a:extLst>
            </p:cNvPr>
            <p:cNvSpPr txBox="1"/>
            <p:nvPr/>
          </p:nvSpPr>
          <p:spPr>
            <a:xfrm>
              <a:off x="5110352" y="1457882"/>
              <a:ext cx="1456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400" b="1" dirty="0"/>
                <a:t>الالتزام بوقت الدرس واختيار مكان مناسب</a:t>
              </a:r>
              <a:endParaRPr lang="en-US" sz="1400" b="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A996CFA-4A91-4736-9B50-32AD984E0150}"/>
                </a:ext>
              </a:extLst>
            </p:cNvPr>
            <p:cNvSpPr txBox="1"/>
            <p:nvPr/>
          </p:nvSpPr>
          <p:spPr>
            <a:xfrm>
              <a:off x="3174499" y="1487787"/>
              <a:ext cx="1195992" cy="567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400" b="1" dirty="0"/>
                <a:t>إعطاء فرصة </a:t>
              </a:r>
            </a:p>
            <a:p>
              <a:pPr algn="r"/>
              <a:r>
                <a:rPr lang="ar-AE" sz="1400" b="1" dirty="0"/>
                <a:t>للآخرين في</a:t>
              </a:r>
            </a:p>
            <a:p>
              <a:pPr algn="r"/>
              <a:r>
                <a:rPr lang="ar-AE" sz="1400" b="1" dirty="0"/>
                <a:t> الاجابة</a:t>
              </a:r>
              <a:endParaRPr lang="en-US" sz="1400" b="1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A4AB1D-C5C4-4D9E-B4AB-8A34CF8E690E}"/>
                </a:ext>
              </a:extLst>
            </p:cNvPr>
            <p:cNvSpPr txBox="1"/>
            <p:nvPr/>
          </p:nvSpPr>
          <p:spPr>
            <a:xfrm>
              <a:off x="855468" y="1518718"/>
              <a:ext cx="14261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400" b="1" dirty="0"/>
                <a:t>اتباع تعليمات</a:t>
              </a:r>
            </a:p>
            <a:p>
              <a:pPr algn="r"/>
              <a:r>
                <a:rPr lang="ar-AE" sz="1400" b="1" dirty="0"/>
                <a:t> الموقف الصفي </a:t>
              </a:r>
              <a:endParaRPr lang="en-US" sz="1400" b="1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7467DB-6E7A-4B0F-BE37-415DCB06A6B6}"/>
                </a:ext>
              </a:extLst>
            </p:cNvPr>
            <p:cNvSpPr txBox="1"/>
            <p:nvPr/>
          </p:nvSpPr>
          <p:spPr>
            <a:xfrm>
              <a:off x="4258469" y="2644155"/>
              <a:ext cx="1196267" cy="567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400" b="1" dirty="0"/>
                <a:t>التركيز الكامل مع المعلم وعدم الازعاج</a:t>
              </a:r>
              <a:endParaRPr lang="en-US" sz="1400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8D3959D-28AE-453C-8A97-4C4572B797B1}"/>
                </a:ext>
              </a:extLst>
            </p:cNvPr>
            <p:cNvSpPr txBox="1"/>
            <p:nvPr/>
          </p:nvSpPr>
          <p:spPr>
            <a:xfrm>
              <a:off x="1642134" y="2606166"/>
              <a:ext cx="16823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400" b="1" dirty="0"/>
                <a:t>احضار الكتاب</a:t>
              </a:r>
            </a:p>
            <a:p>
              <a:pPr algn="r"/>
              <a:r>
                <a:rPr lang="ar-AE" sz="1400" b="1" dirty="0"/>
                <a:t> المدرسي وقلم </a:t>
              </a:r>
            </a:p>
            <a:p>
              <a:pPr algn="r"/>
              <a:r>
                <a:rPr lang="ar-AE" sz="1400" b="1" dirty="0"/>
                <a:t>الرصاص</a:t>
              </a:r>
              <a:endParaRPr lang="en-US" sz="1400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FAC4185-A6BA-4CF7-A64E-9486B21696B6}"/>
                </a:ext>
              </a:extLst>
            </p:cNvPr>
            <p:cNvSpPr txBox="1"/>
            <p:nvPr/>
          </p:nvSpPr>
          <p:spPr>
            <a:xfrm>
              <a:off x="6077792" y="2385097"/>
              <a:ext cx="21071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b="1" dirty="0">
                  <a:solidFill>
                    <a:srgbClr val="FF0000"/>
                  </a:solidFill>
                </a:rPr>
                <a:t>عزيزتي الطالبة عليك اتباع الأمور التالية للوصول لحصة درسية ممتعة وفعالة في التعلم عن بعد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0DDAB1-AC3F-4EDB-8631-633D1CA47496}"/>
                </a:ext>
              </a:extLst>
            </p:cNvPr>
            <p:cNvSpPr txBox="1"/>
            <p:nvPr/>
          </p:nvSpPr>
          <p:spPr>
            <a:xfrm>
              <a:off x="1156505" y="4813883"/>
              <a:ext cx="4727205" cy="38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b="1" dirty="0"/>
                <a:t>بقيادة فريق إدارة الحور للتعليم الأساسي والثانوي</a:t>
              </a:r>
              <a:endParaRPr lang="en-US" b="1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1692532-D5C1-46F3-BD09-72B412E61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9245" r="10921" b="63648"/>
          <a:stretch/>
        </p:blipFill>
        <p:spPr bwMode="auto">
          <a:xfrm>
            <a:off x="3207819" y="50256"/>
            <a:ext cx="7471378" cy="90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044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9713C054-FF58-4CF5-AA45-0B5317739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83" r="21860" b="14626"/>
          <a:stretch/>
        </p:blipFill>
        <p:spPr>
          <a:xfrm>
            <a:off x="9894559" y="1671631"/>
            <a:ext cx="1678623" cy="1692164"/>
          </a:xfrm>
          <a:prstGeom prst="rect">
            <a:avLst/>
          </a:prstGeom>
        </p:spPr>
      </p:pic>
      <p:sp>
        <p:nvSpPr>
          <p:cNvPr id="4" name="وسيلة شرح على شكل سحابة 8">
            <a:extLst>
              <a:ext uri="{FF2B5EF4-FFF2-40B4-BE49-F238E27FC236}">
                <a16:creationId xmlns:a16="http://schemas.microsoft.com/office/drawing/2014/main" id="{B56CA6AD-2CB6-4F65-B906-ED8B6D3D459D}"/>
              </a:ext>
            </a:extLst>
          </p:cNvPr>
          <p:cNvSpPr/>
          <p:nvPr/>
        </p:nvSpPr>
        <p:spPr>
          <a:xfrm>
            <a:off x="6545287" y="2898005"/>
            <a:ext cx="2650661" cy="2001923"/>
          </a:xfrm>
          <a:prstGeom prst="cloudCallout">
            <a:avLst>
              <a:gd name="adj1" fmla="val 88821"/>
              <a:gd name="adj2" fmla="val 40692"/>
            </a:avLst>
          </a:prstGeom>
          <a:solidFill>
            <a:sysClr val="window" lastClr="FFFFFF"/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1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Sans Unicode"/>
                <a:ea typeface="+mn-ea"/>
                <a:cs typeface="Calibri" panose="020F0502020204030204" pitchFamily="34" charset="0"/>
              </a:rPr>
              <a:t>خطوات سير الحصة </a:t>
            </a:r>
            <a:endParaRPr kumimoji="0" lang="ar-AE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10B3AC-9E4D-4DBC-9526-7D79E8AAA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581" y="4190912"/>
            <a:ext cx="1542601" cy="232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5">
            <a:extLst>
              <a:ext uri="{FF2B5EF4-FFF2-40B4-BE49-F238E27FC236}">
                <a16:creationId xmlns:a16="http://schemas.microsoft.com/office/drawing/2014/main" id="{1DD73BD1-F57A-45EA-9A82-62295442F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404" y="1867951"/>
            <a:ext cx="3253279" cy="464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C456923A-157C-44E2-B81B-2319DB2F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5150" y="2165391"/>
            <a:ext cx="18856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1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الـتـهـيـئة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46BE6BC-8F28-409A-A732-2E4650035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234" y="3925050"/>
            <a:ext cx="20819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1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شرح الدرس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5BEB9259-6E15-4355-B8A7-DA2BE2B08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128" y="2999730"/>
            <a:ext cx="18856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1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نواتج التعلم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424C42E-D14E-4505-A057-FD1A25D60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104" y="4766771"/>
            <a:ext cx="40626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1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altLang="ar-AE" sz="2000" b="1" kern="0" dirty="0">
                <a:solidFill>
                  <a:prstClr val="black"/>
                </a:solidFill>
              </a:rPr>
              <a:t>البوابة الذكية</a:t>
            </a:r>
          </a:p>
          <a:p>
            <a:pPr marL="0" marR="0" lvl="0" indent="0" algn="ctr" defTabSz="9141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البرامج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6D1A0E59-DAFE-4208-95E2-9DE41410F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5150" y="5809599"/>
            <a:ext cx="19409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1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التقويم الختامي</a:t>
            </a:r>
          </a:p>
        </p:txBody>
      </p:sp>
    </p:spTree>
    <p:extLst>
      <p:ext uri="{BB962C8B-B14F-4D97-AF65-F5344CB8AC3E}">
        <p14:creationId xmlns:p14="http://schemas.microsoft.com/office/powerpoint/2010/main" val="2977890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3B175-7F0B-459C-8634-F34AB87595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1" t="8544" r="7881" b="7838"/>
          <a:stretch/>
        </p:blipFill>
        <p:spPr>
          <a:xfrm>
            <a:off x="839928" y="1190998"/>
            <a:ext cx="9634330" cy="5195068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3026DA-B18A-4907-A04F-BFE957388291}"/>
              </a:ext>
            </a:extLst>
          </p:cNvPr>
          <p:cNvSpPr/>
          <p:nvPr/>
        </p:nvSpPr>
        <p:spPr>
          <a:xfrm>
            <a:off x="8382837" y="5356964"/>
            <a:ext cx="1706692" cy="800100"/>
          </a:xfrm>
          <a:prstGeom prst="roundRect">
            <a:avLst/>
          </a:prstGeom>
          <a:gradFill rotWithShape="1">
            <a:gsLst>
              <a:gs pos="0">
                <a:srgbClr val="074D67">
                  <a:satMod val="103000"/>
                  <a:lumMod val="102000"/>
                  <a:tint val="94000"/>
                </a:srgbClr>
              </a:gs>
              <a:gs pos="50000">
                <a:srgbClr val="074D67">
                  <a:satMod val="110000"/>
                  <a:lumMod val="100000"/>
                  <a:shade val="100000"/>
                </a:srgbClr>
              </a:gs>
              <a:gs pos="100000">
                <a:srgbClr val="074D6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التأكد من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الأجابه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4" name="Picture 6" descr="46.png">
            <a:extLst>
              <a:ext uri="{FF2B5EF4-FFF2-40B4-BE49-F238E27FC236}">
                <a16:creationId xmlns:a16="http://schemas.microsoft.com/office/drawing/2014/main" id="{61E883D5-B728-4264-BE43-EEE5A88EFA8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555" t="12070" r="5779" b="18964"/>
          <a:stretch>
            <a:fillRect/>
          </a:stretch>
        </p:blipFill>
        <p:spPr bwMode="auto">
          <a:xfrm>
            <a:off x="9546657" y="352488"/>
            <a:ext cx="2801454" cy="87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8EBD4073-E7C9-4517-B5AB-DF9D41F78CC0}"/>
              </a:ext>
            </a:extLst>
          </p:cNvPr>
          <p:cNvSpPr txBox="1"/>
          <p:nvPr/>
        </p:nvSpPr>
        <p:spPr bwMode="auto">
          <a:xfrm>
            <a:off x="9850002" y="565892"/>
            <a:ext cx="151355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raditional Arabic" pitchFamily="2" charset="-78"/>
              </a:rPr>
              <a:t>التقويم القبلي </a:t>
            </a:r>
            <a:endParaRPr lang="ar-JO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raditional Arabic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86111F-F20C-4734-8C24-6F9A829D62C3}"/>
              </a:ext>
            </a:extLst>
          </p:cNvPr>
          <p:cNvSpPr/>
          <p:nvPr/>
        </p:nvSpPr>
        <p:spPr>
          <a:xfrm>
            <a:off x="3021567" y="1666012"/>
            <a:ext cx="6585457" cy="523220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</a:rPr>
              <a:t>ما هي روابط الوحدة في دولة الامارات العربية المتحدة؟</a:t>
            </a:r>
            <a:endParaRPr kumimoji="0" lang="en-US" sz="28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D9F427-5330-44AF-84F6-A4C2D1AD2DA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60" y="5148043"/>
            <a:ext cx="2619375" cy="1743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5CA13F-1B2A-49CC-AA3A-FAB09D94B366}"/>
              </a:ext>
            </a:extLst>
          </p:cNvPr>
          <p:cNvSpPr/>
          <p:nvPr/>
        </p:nvSpPr>
        <p:spPr>
          <a:xfrm>
            <a:off x="4489698" y="2604655"/>
            <a:ext cx="3589537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ar-AE" sz="2800" b="1" kern="0" dirty="0">
                <a:solidFill>
                  <a:prstClr val="black"/>
                </a:solidFill>
                <a:latin typeface="Arial" charset="0"/>
              </a:rPr>
              <a:t>الدين الإسلامي</a:t>
            </a:r>
          </a:p>
          <a:p>
            <a:pPr lvl="0" algn="ctr">
              <a:defRPr/>
            </a:pPr>
            <a:r>
              <a:rPr lang="ar-AE" sz="2800" b="1" kern="0" dirty="0">
                <a:solidFill>
                  <a:prstClr val="black"/>
                </a:solidFill>
                <a:latin typeface="Arial" charset="0"/>
                <a:ea typeface="Arial" charset="0"/>
              </a:rPr>
              <a:t>اللغة العربية</a:t>
            </a:r>
          </a:p>
          <a:p>
            <a:pPr lvl="0" algn="ctr">
              <a:defRPr/>
            </a:pPr>
            <a:r>
              <a:rPr lang="ar-AE" sz="2800" b="1" kern="0" dirty="0">
                <a:solidFill>
                  <a:prstClr val="black"/>
                </a:solidFill>
                <a:latin typeface="Arial" charset="0"/>
                <a:ea typeface="Arial" charset="0"/>
              </a:rPr>
              <a:t>العادات والتقاليد</a:t>
            </a:r>
          </a:p>
          <a:p>
            <a:pPr lvl="0" algn="ctr">
              <a:defRPr/>
            </a:pPr>
            <a:r>
              <a:rPr lang="ar-AE" sz="2800" b="1" kern="0" dirty="0">
                <a:solidFill>
                  <a:prstClr val="black"/>
                </a:solidFill>
                <a:latin typeface="Arial" charset="0"/>
                <a:ea typeface="Arial" charset="0"/>
              </a:rPr>
              <a:t>الأماني والأهداف المشتركة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C6100F-A174-490C-BD50-C59011BFE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171" y="2309026"/>
            <a:ext cx="4215658" cy="2681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3">
            <a:extLst>
              <a:ext uri="{FF2B5EF4-FFF2-40B4-BE49-F238E27FC236}">
                <a16:creationId xmlns:a16="http://schemas.microsoft.com/office/drawing/2014/main" id="{23C53D35-55A5-4DF3-B0EC-31F9AF187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t="16644" r="39040"/>
          <a:stretch/>
        </p:blipFill>
        <p:spPr bwMode="auto">
          <a:xfrm>
            <a:off x="1821996" y="1902478"/>
            <a:ext cx="6726353" cy="39589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61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تعدد المستندات 18">
            <a:extLst>
              <a:ext uri="{FF2B5EF4-FFF2-40B4-BE49-F238E27FC236}">
                <a16:creationId xmlns:a16="http://schemas.microsoft.com/office/drawing/2014/main" id="{FA3E5727-1684-487D-968F-B2ED3CCD8251}"/>
              </a:ext>
            </a:extLst>
          </p:cNvPr>
          <p:cNvSpPr/>
          <p:nvPr/>
        </p:nvSpPr>
        <p:spPr>
          <a:xfrm>
            <a:off x="9921826" y="1564298"/>
            <a:ext cx="2063848" cy="809625"/>
          </a:xfrm>
          <a:prstGeom prst="flowChartMultidocument">
            <a:avLst/>
          </a:prstGeom>
          <a:solidFill>
            <a:schemeClr val="accent4">
              <a:lumMod val="40000"/>
              <a:lumOff val="60000"/>
            </a:schemeClr>
          </a:soli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التهيئة الحافزة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6A4F6-E3AF-40CA-B736-AE281FDFC4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739"/>
          <a:stretch/>
        </p:blipFill>
        <p:spPr>
          <a:xfrm>
            <a:off x="9753659" y="5020549"/>
            <a:ext cx="2232015" cy="1574867"/>
          </a:xfrm>
          <a:prstGeom prst="rect">
            <a:avLst/>
          </a:prstGeom>
        </p:spPr>
      </p:pic>
      <p:pic>
        <p:nvPicPr>
          <p:cNvPr id="7" name="محمد بن راشد يعلن تشكيل 'مجلس القوة الناعمة لدولة الإمارات' لتعزيز مكانتها إقليميا وعالميا (1).mp4">
            <a:hlinkClick r:id="" action="ppaction://media"/>
            <a:extLst>
              <a:ext uri="{FF2B5EF4-FFF2-40B4-BE49-F238E27FC236}">
                <a16:creationId xmlns:a16="http://schemas.microsoft.com/office/drawing/2014/main" id="{3F7C754A-58BB-42C4-8E42-73905F9CE9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8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967" y="1670588"/>
            <a:ext cx="6333675" cy="463094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E6F1C7A-4512-4A19-8138-531739F6A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948" y="2584174"/>
            <a:ext cx="4493085" cy="1689652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r"/>
            <a:r>
              <a:rPr lang="ar-AE" sz="2700" b="1" dirty="0">
                <a:solidFill>
                  <a:srgbClr val="FF0000"/>
                </a:solidFill>
              </a:rPr>
              <a:t>من خلال مشاهدتي للفيديو</a:t>
            </a:r>
            <a:br>
              <a:rPr lang="ar-AE" sz="2700" b="1" dirty="0">
                <a:solidFill>
                  <a:srgbClr val="FF0000"/>
                </a:solidFill>
              </a:rPr>
            </a:br>
            <a:r>
              <a:rPr lang="ar-AE" sz="2700" b="1" dirty="0">
                <a:solidFill>
                  <a:srgbClr val="FF0000"/>
                </a:solidFill>
              </a:rPr>
              <a:t> استطعت أن أحدد عنوان </a:t>
            </a:r>
            <a:br>
              <a:rPr lang="ar-AE" sz="2700" b="1" dirty="0">
                <a:solidFill>
                  <a:srgbClr val="FF0000"/>
                </a:solidFill>
              </a:rPr>
            </a:br>
            <a:r>
              <a:rPr lang="ar-AE" sz="2700" b="1" dirty="0">
                <a:solidFill>
                  <a:srgbClr val="FF0000"/>
                </a:solidFill>
              </a:rPr>
              <a:t>درسنا لهذا اليوم وهو</a:t>
            </a:r>
            <a:r>
              <a:rPr lang="ar-AE" sz="1800" dirty="0"/>
              <a:t>..........................</a:t>
            </a:r>
            <a:br>
              <a:rPr lang="ar-AE" sz="1800" dirty="0"/>
            </a:br>
            <a:endParaRPr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15A985-B896-4AF5-8F4F-7827E4F830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3479" r="4782" b="11305"/>
          <a:stretch/>
        </p:blipFill>
        <p:spPr>
          <a:xfrm>
            <a:off x="7301948" y="1969110"/>
            <a:ext cx="1302561" cy="14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2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selfie&#10;&#10;Description automatically generated">
            <a:extLst>
              <a:ext uri="{FF2B5EF4-FFF2-40B4-BE49-F238E27FC236}">
                <a16:creationId xmlns:a16="http://schemas.microsoft.com/office/drawing/2014/main" id="{7D36EC9A-29EC-4D3B-97CC-263EDDFF8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03" t="10727" r="1767" b="47044"/>
          <a:stretch/>
        </p:blipFill>
        <p:spPr>
          <a:xfrm>
            <a:off x="9587817" y="4756392"/>
            <a:ext cx="2232015" cy="1996358"/>
          </a:xfrm>
          <a:prstGeom prst="rect">
            <a:avLst/>
          </a:prstGeom>
        </p:spPr>
      </p:pic>
      <p:sp>
        <p:nvSpPr>
          <p:cNvPr id="8" name="Trapezoid 6">
            <a:extLst>
              <a:ext uri="{FF2B5EF4-FFF2-40B4-BE49-F238E27FC236}">
                <a16:creationId xmlns:a16="http://schemas.microsoft.com/office/drawing/2014/main" id="{15D813B1-DB77-4281-9D79-FF8C21C21DF4}"/>
              </a:ext>
            </a:extLst>
          </p:cNvPr>
          <p:cNvSpPr/>
          <p:nvPr/>
        </p:nvSpPr>
        <p:spPr>
          <a:xfrm>
            <a:off x="4865025" y="1011556"/>
            <a:ext cx="2638385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4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D1933B-32DF-45D2-A4CE-3D9DF129B79C}"/>
              </a:ext>
            </a:extLst>
          </p:cNvPr>
          <p:cNvSpPr/>
          <p:nvPr/>
        </p:nvSpPr>
        <p:spPr>
          <a:xfrm>
            <a:off x="4952166" y="706798"/>
            <a:ext cx="2666340" cy="7655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E44956-5BA7-456E-BAEE-67F5C0C0683F}"/>
              </a:ext>
            </a:extLst>
          </p:cNvPr>
          <p:cNvSpPr/>
          <p:nvPr/>
        </p:nvSpPr>
        <p:spPr>
          <a:xfrm>
            <a:off x="5052083" y="697238"/>
            <a:ext cx="2427267" cy="35157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F0A2DC-3028-4F01-9BE4-9D685B0A397E}"/>
              </a:ext>
            </a:extLst>
          </p:cNvPr>
          <p:cNvGrpSpPr/>
          <p:nvPr/>
        </p:nvGrpSpPr>
        <p:grpSpPr>
          <a:xfrm>
            <a:off x="3759357" y="714669"/>
            <a:ext cx="5559654" cy="6573688"/>
            <a:chOff x="-2149502" y="-458703"/>
            <a:chExt cx="5559654" cy="657368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5952D60-CE44-451A-84EE-F2180B427A86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90FFFE-E83D-4D34-8CD7-43706EBB2F00}"/>
                </a:ext>
              </a:extLst>
            </p:cNvPr>
            <p:cNvSpPr txBox="1"/>
            <p:nvPr/>
          </p:nvSpPr>
          <p:spPr>
            <a:xfrm>
              <a:off x="1709647" y="4581199"/>
              <a:ext cx="17005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CED353-EDC8-48DF-B2FA-5FB751248F88}"/>
                </a:ext>
              </a:extLst>
            </p:cNvPr>
            <p:cNvGrpSpPr/>
            <p:nvPr/>
          </p:nvGrpSpPr>
          <p:grpSpPr>
            <a:xfrm>
              <a:off x="103526" y="-458703"/>
              <a:ext cx="769257" cy="769257"/>
              <a:chOff x="-114185" y="-458703"/>
              <a:chExt cx="769257" cy="76925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267A5EE-FB8D-444C-8474-FE9C51E8210E}"/>
                  </a:ext>
                </a:extLst>
              </p:cNvPr>
              <p:cNvSpPr/>
              <p:nvPr/>
            </p:nvSpPr>
            <p:spPr>
              <a:xfrm>
                <a:off x="-114185" y="-458703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6F4046B-7B46-4306-B86F-011D1388CE4B}"/>
                  </a:ext>
                </a:extLst>
              </p:cNvPr>
              <p:cNvSpPr/>
              <p:nvPr/>
            </p:nvSpPr>
            <p:spPr>
              <a:xfrm>
                <a:off x="61124" y="-283879"/>
                <a:ext cx="387913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38EC2CC-E4E1-43E9-B654-1B0695E97D45}"/>
                </a:ext>
              </a:extLst>
            </p:cNvPr>
            <p:cNvCxnSpPr>
              <a:cxnSpLocks/>
              <a:stCxn id="20" idx="4"/>
            </p:cNvCxnSpPr>
            <p:nvPr/>
          </p:nvCxnSpPr>
          <p:spPr>
            <a:xfrm>
              <a:off x="488155" y="310554"/>
              <a:ext cx="13323" cy="10887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325570B-9963-4920-9121-C704D5DA5564}"/>
                </a:ext>
              </a:extLst>
            </p:cNvPr>
            <p:cNvSpPr/>
            <p:nvPr/>
          </p:nvSpPr>
          <p:spPr>
            <a:xfrm>
              <a:off x="492459" y="1347871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600957E-8B6E-4BC9-B3D3-A17D613725D6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A2C5D3-B9CA-4725-8520-813294B37DF0}"/>
                </a:ext>
              </a:extLst>
            </p:cNvPr>
            <p:cNvSpPr txBox="1"/>
            <p:nvPr/>
          </p:nvSpPr>
          <p:spPr>
            <a:xfrm>
              <a:off x="1978453" y="4294449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6823007-56A3-457C-9C10-198EF3EEC7B7}"/>
                </a:ext>
              </a:extLst>
            </p:cNvPr>
            <p:cNvSpPr/>
            <p:nvPr/>
          </p:nvSpPr>
          <p:spPr>
            <a:xfrm>
              <a:off x="-2149502" y="1361476"/>
              <a:ext cx="5329639" cy="3337353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1">
                  <a:lumMod val="75000"/>
                </a:schemeClr>
              </a:solidFill>
              <a:prstDash val="dash"/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عنوان الدرس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القوة الناعمة</a:t>
              </a:r>
              <a:endParaRPr kumimoji="0" lang="ar-AE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0327BEC2-8B18-4A62-AEA9-2841B765A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30479" r="7393" b="22912"/>
          <a:stretch/>
        </p:blipFill>
        <p:spPr>
          <a:xfrm>
            <a:off x="73986" y="1432993"/>
            <a:ext cx="2103508" cy="117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3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598602-9194-4937-856B-FB38C6589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683" y="1394427"/>
            <a:ext cx="2207064" cy="135172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EE0E6F-EC35-40A7-AA85-60217500A080}"/>
              </a:ext>
            </a:extLst>
          </p:cNvPr>
          <p:cNvSpPr txBox="1"/>
          <p:nvPr/>
        </p:nvSpPr>
        <p:spPr>
          <a:xfrm>
            <a:off x="10139870" y="1722012"/>
            <a:ext cx="2266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/>
              <a:t>نواتج التعلم</a:t>
            </a:r>
            <a:endParaRPr lang="en-US" sz="3200" dirty="0"/>
          </a:p>
        </p:txBody>
      </p:sp>
      <p:sp>
        <p:nvSpPr>
          <p:cNvPr id="4" name="Trapezoid 6">
            <a:extLst>
              <a:ext uri="{FF2B5EF4-FFF2-40B4-BE49-F238E27FC236}">
                <a16:creationId xmlns:a16="http://schemas.microsoft.com/office/drawing/2014/main" id="{72F20B9D-28E6-4408-9252-9C1B134725E7}"/>
              </a:ext>
            </a:extLst>
          </p:cNvPr>
          <p:cNvSpPr/>
          <p:nvPr/>
        </p:nvSpPr>
        <p:spPr>
          <a:xfrm>
            <a:off x="749696" y="1888031"/>
            <a:ext cx="941077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4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73D258-A364-4D41-8893-8F12DA009B55}"/>
              </a:ext>
            </a:extLst>
          </p:cNvPr>
          <p:cNvSpPr/>
          <p:nvPr/>
        </p:nvSpPr>
        <p:spPr>
          <a:xfrm>
            <a:off x="1146154" y="1394427"/>
            <a:ext cx="8705607" cy="7655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BA5454-ECF2-42EE-A6E3-D96DC2DAB149}"/>
              </a:ext>
            </a:extLst>
          </p:cNvPr>
          <p:cNvSpPr/>
          <p:nvPr/>
        </p:nvSpPr>
        <p:spPr>
          <a:xfrm>
            <a:off x="1146154" y="1601423"/>
            <a:ext cx="8657744" cy="35157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48D885-1025-4E32-919B-2A000A286A1C}"/>
              </a:ext>
            </a:extLst>
          </p:cNvPr>
          <p:cNvGrpSpPr/>
          <p:nvPr/>
        </p:nvGrpSpPr>
        <p:grpSpPr>
          <a:xfrm>
            <a:off x="5527542" y="1394427"/>
            <a:ext cx="2208628" cy="4712558"/>
            <a:chOff x="6679891" y="388313"/>
            <a:chExt cx="2208628" cy="471255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B37725-ADF7-4563-99C9-9A9F1A9D430F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E637C79-CD30-48A0-8700-D121008E0692}"/>
                </a:ext>
              </a:extLst>
            </p:cNvPr>
            <p:cNvSpPr/>
            <p:nvPr/>
          </p:nvSpPr>
          <p:spPr>
            <a:xfrm>
              <a:off x="6679891" y="2844360"/>
              <a:ext cx="2208628" cy="2208628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يتعرف على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8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معايير قياس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القوة الناعمة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8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للدول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42C1089-8FA4-4FB9-8006-7A837C4157AD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EE21B84-8BA0-4DCF-AA66-41DDA4C6738F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80547E2-D3A2-4366-94ED-6EF49258DD4D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  <a:scene3d>
                <a:camera prst="orthographicFront"/>
                <a:lightRig rig="chilly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6F855B0-9455-4DE7-B2B2-AE0EF3CC0BFA}"/>
                </a:ext>
              </a:extLst>
            </p:cNvPr>
            <p:cNvCxnSpPr>
              <a:cxnSpLocks/>
              <a:stCxn id="18" idx="4"/>
              <a:endCxn id="9" idx="5"/>
            </p:cNvCxnSpPr>
            <p:nvPr/>
          </p:nvCxnSpPr>
          <p:spPr>
            <a:xfrm>
              <a:off x="7784205" y="1157570"/>
              <a:ext cx="0" cy="1686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796E9FE-5831-439A-AB9E-C79B39D88B0F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D999EEE-8BF4-4CE6-85A2-FF7003115B61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B80DF06-010A-4D85-8F43-5D25AB07DF9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F28D6B9-36EF-45B5-8BEB-46089DBB0AC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8EBFFA-E235-4CCD-97B2-E453B4560146}"/>
                </a:ext>
              </a:extLst>
            </p:cNvPr>
            <p:cNvSpPr txBox="1"/>
            <p:nvPr/>
          </p:nvSpPr>
          <p:spPr>
            <a:xfrm>
              <a:off x="7339359" y="3340867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6CB5E7-3D88-4058-B106-BE9E67F1D62B}"/>
              </a:ext>
            </a:extLst>
          </p:cNvPr>
          <p:cNvGrpSpPr/>
          <p:nvPr/>
        </p:nvGrpSpPr>
        <p:grpSpPr>
          <a:xfrm>
            <a:off x="5899608" y="1394427"/>
            <a:ext cx="4267528" cy="5326454"/>
            <a:chOff x="6575914" y="435429"/>
            <a:chExt cx="4267528" cy="532645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8A5991-A182-49D1-9B03-F790424D32F8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055349-A161-4AF0-BB74-06F35375141E}"/>
                </a:ext>
              </a:extLst>
            </p:cNvPr>
            <p:cNvSpPr/>
            <p:nvPr/>
          </p:nvSpPr>
          <p:spPr>
            <a:xfrm>
              <a:off x="8496628" y="3462887"/>
              <a:ext cx="2208628" cy="2208628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EDC93CA-9E33-40AE-8899-0E4E158F5239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0A45975-A564-4FB7-BE71-1360AFFE56FA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6273D48-EBD1-4BC4-8F24-F8A1A38C738B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  <a:scene3d>
                <a:camera prst="orthographicFront"/>
                <a:lightRig rig="chilly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5205979-D58C-4C78-8F11-22A32462E219}"/>
                </a:ext>
              </a:extLst>
            </p:cNvPr>
            <p:cNvCxnSpPr>
              <a:cxnSpLocks/>
              <a:stCxn id="34" idx="4"/>
              <a:endCxn id="22" idx="5"/>
            </p:cNvCxnSpPr>
            <p:nvPr/>
          </p:nvCxnSpPr>
          <p:spPr>
            <a:xfrm flipH="1">
              <a:off x="9600942" y="1204686"/>
              <a:ext cx="782" cy="22582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1695171-556A-4D2F-A62C-9A42958ABB81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273BB90-FE4F-4896-83E9-01833A61AE4E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F3431EC-8196-4DAB-99A1-C3D3DE05C69D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B70A28-F8F8-45AF-8D72-5E8CAEB6BAF5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 descr="Presentation with media">
              <a:extLst>
                <a:ext uri="{FF2B5EF4-FFF2-40B4-BE49-F238E27FC236}">
                  <a16:creationId xmlns:a16="http://schemas.microsoft.com/office/drawing/2014/main" id="{7ABE1F84-C51A-4C63-9E8D-D9B9BDF27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59823" y="4789980"/>
              <a:ext cx="914400" cy="9144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77BBB1-85F3-49C3-B0C9-93615079DF0C}"/>
                </a:ext>
              </a:extLst>
            </p:cNvPr>
            <p:cNvSpPr txBox="1"/>
            <p:nvPr/>
          </p:nvSpPr>
          <p:spPr>
            <a:xfrm>
              <a:off x="8416000" y="3804063"/>
              <a:ext cx="242744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يستخلص مفهوم القوة الناعمة ومصادرها في العالم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EA1EEBD-EF3F-433D-B6C0-CAEBD97E61CE}"/>
                </a:ext>
              </a:extLst>
            </p:cNvPr>
            <p:cNvSpPr txBox="1"/>
            <p:nvPr/>
          </p:nvSpPr>
          <p:spPr>
            <a:xfrm>
              <a:off x="9119023" y="3896335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E420BD-CB73-49DA-A7BC-CCCCC1E4A701}"/>
                </a:ext>
              </a:extLst>
            </p:cNvPr>
            <p:cNvSpPr txBox="1"/>
            <p:nvPr/>
          </p:nvSpPr>
          <p:spPr>
            <a:xfrm>
              <a:off x="6575914" y="3420521"/>
              <a:ext cx="2354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E50C371-3BC4-405E-AD1E-631724F92B9F}"/>
                </a:ext>
              </a:extLst>
            </p:cNvPr>
            <p:cNvSpPr txBox="1"/>
            <p:nvPr/>
          </p:nvSpPr>
          <p:spPr>
            <a:xfrm>
              <a:off x="7982717" y="3463291"/>
              <a:ext cx="17005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1F865EF-17C2-4601-B68D-D89816207E22}"/>
              </a:ext>
            </a:extLst>
          </p:cNvPr>
          <p:cNvGrpSpPr/>
          <p:nvPr/>
        </p:nvGrpSpPr>
        <p:grpSpPr>
          <a:xfrm>
            <a:off x="927630" y="1347311"/>
            <a:ext cx="2208628" cy="5188114"/>
            <a:chOff x="2946244" y="414801"/>
            <a:chExt cx="2208628" cy="518811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AF8EBBC-6013-4712-A061-6E87B9D5A69B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7DC88FE-BD26-4CDD-8268-6D03456E0279}"/>
                </a:ext>
              </a:extLst>
            </p:cNvPr>
            <p:cNvSpPr/>
            <p:nvPr/>
          </p:nvSpPr>
          <p:spPr>
            <a:xfrm>
              <a:off x="2946244" y="3308817"/>
              <a:ext cx="2208628" cy="2208628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يوضح مهام مجلس القوة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الناعمة لدولة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الإمارات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72A1906-5467-4AA2-AD11-B736091534B3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1C8C809-DD40-45A0-9B94-2711018B1CB7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2E3149A-CCC7-44B1-9CBD-501A383939BC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E1A02CF-9CFA-4A4A-8200-298C96D731E8}"/>
                </a:ext>
              </a:extLst>
            </p:cNvPr>
            <p:cNvCxnSpPr>
              <a:cxnSpLocks/>
              <a:stCxn id="48" idx="4"/>
              <a:endCxn id="38" idx="5"/>
            </p:cNvCxnSpPr>
            <p:nvPr/>
          </p:nvCxnSpPr>
          <p:spPr>
            <a:xfrm>
              <a:off x="4042254" y="1184058"/>
              <a:ext cx="8304" cy="21247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421363E-FCF9-452E-81A9-CC25C25E507C}"/>
                </a:ext>
              </a:extLst>
            </p:cNvPr>
            <p:cNvSpPr/>
            <p:nvPr/>
          </p:nvSpPr>
          <p:spPr>
            <a:xfrm>
              <a:off x="4043472" y="3302796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92A21B3-508B-4A27-85A3-59CCC525343D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FEE269C-C552-4E73-B1A0-E41DB228699F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B2AF3D6-FAB5-41D3-8090-612A9662D107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A2A51BD-B6E4-4195-B807-5D0174764AC8}"/>
                </a:ext>
              </a:extLst>
            </p:cNvPr>
            <p:cNvSpPr txBox="1"/>
            <p:nvPr/>
          </p:nvSpPr>
          <p:spPr>
            <a:xfrm>
              <a:off x="3352837" y="4113442"/>
              <a:ext cx="17005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964415F-B5B4-46AA-B54B-B5BFC9B3BD3F}"/>
                </a:ext>
              </a:extLst>
            </p:cNvPr>
            <p:cNvSpPr txBox="1"/>
            <p:nvPr/>
          </p:nvSpPr>
          <p:spPr>
            <a:xfrm>
              <a:off x="3621643" y="382669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9C9EEC-8FC0-4789-A16C-7A9846D300D9}"/>
              </a:ext>
            </a:extLst>
          </p:cNvPr>
          <p:cNvGrpSpPr/>
          <p:nvPr/>
        </p:nvGrpSpPr>
        <p:grpSpPr>
          <a:xfrm>
            <a:off x="3288042" y="1394427"/>
            <a:ext cx="2208628" cy="5340577"/>
            <a:chOff x="4864290" y="359569"/>
            <a:chExt cx="2208628" cy="534057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4EB5A7E-39C8-47EB-97FD-F713AD232EFD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7EB4623-EE47-4521-9064-A5067298E196}"/>
                </a:ext>
              </a:extLst>
            </p:cNvPr>
            <p:cNvSpPr/>
            <p:nvPr/>
          </p:nvSpPr>
          <p:spPr>
            <a:xfrm>
              <a:off x="4864290" y="3429000"/>
              <a:ext cx="2208628" cy="2208628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يستنتج أهداف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تشكيل مجلس القوة الناعمة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46F69BE-6F4B-4789-8512-08AA8578B86E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DD02B2A-22BE-4A74-944D-7155D7BDE9BA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CEDBFE4-B686-4968-B5CD-3D541FDA720A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23C58C8-2F3D-4DAF-8065-A77891BDE046}"/>
                </a:ext>
              </a:extLst>
            </p:cNvPr>
            <p:cNvCxnSpPr>
              <a:cxnSpLocks/>
              <a:stCxn id="62" idx="4"/>
              <a:endCxn id="52" idx="5"/>
            </p:cNvCxnSpPr>
            <p:nvPr/>
          </p:nvCxnSpPr>
          <p:spPr>
            <a:xfrm flipH="1">
              <a:off x="5968604" y="1128826"/>
              <a:ext cx="4592" cy="23001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AA22F33-9CD9-4A70-A245-589BF8E4402F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2F4502E-66E4-48F8-A369-FD0F02B60CFA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06120A5-AE04-4B7E-BF26-D70E4B02DCDF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D50EC0C-01D8-4718-8401-A4B0EFE76B49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062A86E-08E3-4A5D-97AB-9FA19E3C1E5D}"/>
                </a:ext>
              </a:extLst>
            </p:cNvPr>
            <p:cNvSpPr txBox="1"/>
            <p:nvPr/>
          </p:nvSpPr>
          <p:spPr>
            <a:xfrm>
              <a:off x="5255082" y="4183085"/>
              <a:ext cx="17005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7DE3690-907B-4F52-951D-0507DD5B5785}"/>
                </a:ext>
              </a:extLst>
            </p:cNvPr>
            <p:cNvSpPr txBox="1"/>
            <p:nvPr/>
          </p:nvSpPr>
          <p:spPr>
            <a:xfrm>
              <a:off x="5494410" y="392000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ADBA45-C9E1-4672-94DD-5F8783D05566}"/>
              </a:ext>
            </a:extLst>
          </p:cNvPr>
          <p:cNvSpPr/>
          <p:nvPr/>
        </p:nvSpPr>
        <p:spPr>
          <a:xfrm>
            <a:off x="3260629" y="221002"/>
            <a:ext cx="7185790" cy="6758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000" b="1" dirty="0">
                <a:solidFill>
                  <a:srgbClr val="FF0000"/>
                </a:solidFill>
              </a:rPr>
              <a:t>عنوان درسنا لهذا اليوم: </a:t>
            </a:r>
            <a:r>
              <a:rPr lang="ar-AE" sz="2000" b="1" dirty="0">
                <a:solidFill>
                  <a:schemeClr val="tx1"/>
                </a:solidFill>
              </a:rPr>
              <a:t>القوة الناعمة  </a:t>
            </a:r>
            <a:r>
              <a:rPr lang="ar-AE" sz="2000" b="1" dirty="0">
                <a:solidFill>
                  <a:srgbClr val="FF0000"/>
                </a:solidFill>
              </a:rPr>
              <a:t>اليوم :</a:t>
            </a:r>
            <a:r>
              <a:rPr lang="ar-AE" sz="2000" b="1" dirty="0">
                <a:solidFill>
                  <a:schemeClr val="tx1"/>
                </a:solidFill>
              </a:rPr>
              <a:t> الأحد    </a:t>
            </a:r>
            <a:r>
              <a:rPr lang="ar-AE" sz="2000" b="1" dirty="0">
                <a:solidFill>
                  <a:srgbClr val="FF0000"/>
                </a:solidFill>
              </a:rPr>
              <a:t>التاريخ :</a:t>
            </a:r>
            <a:r>
              <a:rPr lang="ar-AE" sz="2000" b="1" dirty="0">
                <a:solidFill>
                  <a:schemeClr val="tx1"/>
                </a:solidFill>
              </a:rPr>
              <a:t> 4/10/2020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E0086F-3E0B-4F53-9232-B30C374134F9}"/>
              </a:ext>
            </a:extLst>
          </p:cNvPr>
          <p:cNvSpPr/>
          <p:nvPr/>
        </p:nvSpPr>
        <p:spPr>
          <a:xfrm>
            <a:off x="34253" y="1858311"/>
            <a:ext cx="11937353" cy="340124"/>
          </a:xfrm>
          <a:prstGeom prst="rect">
            <a:avLst/>
          </a:prstGeom>
          <a:gradFill flip="none" rotWithShape="1">
            <a:gsLst>
              <a:gs pos="47800">
                <a:schemeClr val="bg1">
                  <a:lumMod val="95000"/>
                </a:schemeClr>
              </a:gs>
              <a:gs pos="7000">
                <a:schemeClr val="bg1">
                  <a:lumMod val="65000"/>
                </a:schemeClr>
              </a:gs>
              <a:gs pos="84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3CC5BA-FC50-4505-A4BC-990B10A2099C}"/>
              </a:ext>
            </a:extLst>
          </p:cNvPr>
          <p:cNvGrpSpPr/>
          <p:nvPr/>
        </p:nvGrpSpPr>
        <p:grpSpPr>
          <a:xfrm>
            <a:off x="2304596" y="1912589"/>
            <a:ext cx="2229127" cy="2399504"/>
            <a:chOff x="8212163" y="1198275"/>
            <a:chExt cx="1671101" cy="3718704"/>
          </a:xfrm>
          <a:effectLst>
            <a:reflection blurRad="6350" stA="20000" endPos="40000" dist="101600" dir="5400000" sy="-100000" algn="bl" rotWithShape="0"/>
          </a:effectLst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26DBB61F-BB2E-4B62-857C-5A1BD16B2E55}"/>
                </a:ext>
              </a:extLst>
            </p:cNvPr>
            <p:cNvSpPr/>
            <p:nvPr/>
          </p:nvSpPr>
          <p:spPr>
            <a:xfrm>
              <a:off x="9247538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6B4CDE42-00B3-4460-BC01-5C627A2FF267}"/>
                </a:ext>
              </a:extLst>
            </p:cNvPr>
            <p:cNvSpPr/>
            <p:nvPr/>
          </p:nvSpPr>
          <p:spPr>
            <a:xfrm>
              <a:off x="8645032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CDF124-6F67-49D1-B4C3-5C84C05573B7}"/>
                </a:ext>
              </a:extLst>
            </p:cNvPr>
            <p:cNvSpPr/>
            <p:nvPr/>
          </p:nvSpPr>
          <p:spPr>
            <a:xfrm rot="5400000">
              <a:off x="8680583" y="1600459"/>
              <a:ext cx="734260" cy="44882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A5852F3D-8C4A-4BE3-A4F4-9BE096328BFD}"/>
                </a:ext>
              </a:extLst>
            </p:cNvPr>
            <p:cNvSpPr/>
            <p:nvPr/>
          </p:nvSpPr>
          <p:spPr>
            <a:xfrm rot="5400000">
              <a:off x="7582685" y="2616399"/>
              <a:ext cx="2930058" cy="1671101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F82D4264-374D-46CF-ADD2-2093C8A3F9D0}"/>
                </a:ext>
              </a:extLst>
            </p:cNvPr>
            <p:cNvSpPr/>
            <p:nvPr/>
          </p:nvSpPr>
          <p:spPr>
            <a:xfrm rot="5400000">
              <a:off x="7715872" y="2714007"/>
              <a:ext cx="2663687" cy="1391478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CFE63D75-9C13-4017-9975-32FE337A14E5}"/>
                </a:ext>
              </a:extLst>
            </p:cNvPr>
            <p:cNvSpPr/>
            <p:nvPr/>
          </p:nvSpPr>
          <p:spPr>
            <a:xfrm rot="5400000">
              <a:off x="8716584" y="1181736"/>
              <a:ext cx="662260" cy="69600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14DEE7-8148-4CBB-85AF-EFE1B479F7D7}"/>
                </a:ext>
              </a:extLst>
            </p:cNvPr>
            <p:cNvSpPr txBox="1"/>
            <p:nvPr/>
          </p:nvSpPr>
          <p:spPr>
            <a:xfrm>
              <a:off x="8656323" y="1198275"/>
              <a:ext cx="787791" cy="40011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0</a:t>
              </a:r>
              <a:endParaRPr lang="en-US" sz="20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6B4004-CDC1-45CA-A513-5BC5FF82CDF4}"/>
              </a:ext>
            </a:extLst>
          </p:cNvPr>
          <p:cNvGrpSpPr/>
          <p:nvPr/>
        </p:nvGrpSpPr>
        <p:grpSpPr>
          <a:xfrm>
            <a:off x="5410389" y="1849804"/>
            <a:ext cx="6368709" cy="4161623"/>
            <a:chOff x="8212163" y="1198275"/>
            <a:chExt cx="1671101" cy="3718704"/>
          </a:xfrm>
          <a:effectLst>
            <a:reflection blurRad="6350" stA="20000" endPos="40000" dist="101600" dir="5400000" sy="-100000" algn="bl" rotWithShape="0"/>
          </a:effectLst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EBA70C98-B63E-4351-855F-9323084E91D5}"/>
                </a:ext>
              </a:extLst>
            </p:cNvPr>
            <p:cNvSpPr/>
            <p:nvPr/>
          </p:nvSpPr>
          <p:spPr>
            <a:xfrm>
              <a:off x="9247538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200BF615-DDCD-41DC-90CF-AA0FE5EECFB9}"/>
                </a:ext>
              </a:extLst>
            </p:cNvPr>
            <p:cNvSpPr/>
            <p:nvPr/>
          </p:nvSpPr>
          <p:spPr>
            <a:xfrm>
              <a:off x="8645032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2B7F9E-99B0-4F36-9C94-D5DE609BCFC5}"/>
                </a:ext>
              </a:extLst>
            </p:cNvPr>
            <p:cNvSpPr/>
            <p:nvPr/>
          </p:nvSpPr>
          <p:spPr>
            <a:xfrm rot="5400000">
              <a:off x="8680583" y="1600459"/>
              <a:ext cx="734260" cy="44882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40F349DD-E27F-4B3F-81B5-6758040F622F}"/>
                </a:ext>
              </a:extLst>
            </p:cNvPr>
            <p:cNvSpPr/>
            <p:nvPr/>
          </p:nvSpPr>
          <p:spPr>
            <a:xfrm rot="5400000">
              <a:off x="7582685" y="2616399"/>
              <a:ext cx="2930058" cy="1671101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47F846F1-229A-408B-AD1D-7CEA04E75DFA}"/>
                </a:ext>
              </a:extLst>
            </p:cNvPr>
            <p:cNvSpPr/>
            <p:nvPr/>
          </p:nvSpPr>
          <p:spPr>
            <a:xfrm rot="5400000">
              <a:off x="7715872" y="2714007"/>
              <a:ext cx="2663687" cy="1391478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FCE449CF-1026-49C4-ACBE-73D8F2393A3F}"/>
                </a:ext>
              </a:extLst>
            </p:cNvPr>
            <p:cNvSpPr/>
            <p:nvPr/>
          </p:nvSpPr>
          <p:spPr>
            <a:xfrm rot="5400000">
              <a:off x="8716584" y="1181736"/>
              <a:ext cx="662260" cy="69600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0A7B86-529B-4EFC-9DF0-FB701EAF0DC9}"/>
                </a:ext>
              </a:extLst>
            </p:cNvPr>
            <p:cNvSpPr txBox="1"/>
            <p:nvPr/>
          </p:nvSpPr>
          <p:spPr>
            <a:xfrm>
              <a:off x="8656323" y="1198275"/>
              <a:ext cx="787791" cy="27648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0</a:t>
              </a:r>
              <a:endParaRPr lang="en-US" sz="20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AE74F2-ECF8-48B6-8D62-5271C73BD8AE}"/>
                </a:ext>
              </a:extLst>
            </p:cNvPr>
            <p:cNvSpPr txBox="1"/>
            <p:nvPr/>
          </p:nvSpPr>
          <p:spPr>
            <a:xfrm>
              <a:off x="8286681" y="2192000"/>
              <a:ext cx="1365702" cy="591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ar-AE" sz="3200" dirty="0">
                <a:solidFill>
                  <a:schemeClr val="tx2"/>
                </a:solidFill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0D28D41-085A-4081-892C-95E192211448}"/>
              </a:ext>
            </a:extLst>
          </p:cNvPr>
          <p:cNvSpPr txBox="1"/>
          <p:nvPr/>
        </p:nvSpPr>
        <p:spPr>
          <a:xfrm>
            <a:off x="2339855" y="2423393"/>
            <a:ext cx="2102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Andalus" panose="02020603050405020304" pitchFamily="18" charset="-78"/>
                <a:cs typeface="Andalus" panose="02020603050405020304" pitchFamily="18" charset="-78"/>
              </a:rPr>
              <a:t>ما المقصود</a:t>
            </a:r>
          </a:p>
          <a:p>
            <a:pPr algn="ctr"/>
            <a:r>
              <a:rPr lang="ar-AE" sz="3600" b="1" dirty="0">
                <a:latin typeface="Andalus" panose="02020603050405020304" pitchFamily="18" charset="-78"/>
                <a:cs typeface="Andalus" panose="02020603050405020304" pitchFamily="18" charset="-78"/>
              </a:rPr>
              <a:t>القوة الناعمة</a:t>
            </a:r>
            <a:endParaRPr lang="en-US" sz="36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87879923-6E0A-4E2F-B400-EEBA1169A8EA}"/>
              </a:ext>
            </a:extLst>
          </p:cNvPr>
          <p:cNvSpPr txBox="1">
            <a:spLocks/>
          </p:cNvSpPr>
          <p:nvPr/>
        </p:nvSpPr>
        <p:spPr>
          <a:xfrm>
            <a:off x="5794396" y="3243748"/>
            <a:ext cx="5619787" cy="16795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ea typeface="+mj-ea"/>
                <a:cs typeface="+mj-cs"/>
              </a:rPr>
              <a:t>هي القدرة على الحصول على ما تريد</a:t>
            </a:r>
          </a:p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dirty="0">
                <a:solidFill>
                  <a:schemeClr val="tx1"/>
                </a:solidFill>
                <a:latin typeface="Arial Rounded MT Bold"/>
              </a:rPr>
              <a:t>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ea typeface="+mj-ea"/>
                <a:cs typeface="+mj-cs"/>
              </a:rPr>
              <a:t>من خلال الجذب بدلاً من </a:t>
            </a:r>
            <a:r>
              <a:rPr kumimoji="0" lang="ar-AE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ea typeface="+mj-ea"/>
                <a:cs typeface="+mj-cs"/>
              </a:rPr>
              <a:t>الأجبا</a:t>
            </a:r>
            <a:r>
              <a:rPr lang="ar-AE" sz="2800" b="1" dirty="0">
                <a:solidFill>
                  <a:schemeClr val="tx1"/>
                </a:solidFill>
                <a:latin typeface="Arial Rounded MT Bold"/>
              </a:rPr>
              <a:t>ر </a:t>
            </a:r>
          </a:p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dirty="0">
                <a:solidFill>
                  <a:schemeClr val="tx1"/>
                </a:solidFill>
                <a:latin typeface="Arial Rounded MT Bold"/>
              </a:rPr>
              <a:t>و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ea typeface="+mj-ea"/>
                <a:cs typeface="+mj-cs"/>
              </a:rPr>
              <a:t>دفع الاموال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DFBDEE3-5393-4A88-A751-6CDA38A6ABDB}"/>
              </a:ext>
            </a:extLst>
          </p:cNvPr>
          <p:cNvSpPr/>
          <p:nvPr/>
        </p:nvSpPr>
        <p:spPr>
          <a:xfrm>
            <a:off x="3260629" y="221002"/>
            <a:ext cx="7185790" cy="6758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000" b="1" dirty="0">
                <a:solidFill>
                  <a:srgbClr val="FF0000"/>
                </a:solidFill>
              </a:rPr>
              <a:t>عنوان درسنا لهذا اليوم: </a:t>
            </a:r>
            <a:r>
              <a:rPr lang="ar-AE" sz="2000" b="1" dirty="0">
                <a:solidFill>
                  <a:schemeClr val="tx1"/>
                </a:solidFill>
              </a:rPr>
              <a:t>القوة الناعمة  </a:t>
            </a:r>
            <a:r>
              <a:rPr lang="ar-AE" sz="2000" b="1" dirty="0">
                <a:solidFill>
                  <a:srgbClr val="FF0000"/>
                </a:solidFill>
              </a:rPr>
              <a:t>اليوم :</a:t>
            </a:r>
            <a:r>
              <a:rPr lang="ar-AE" sz="2000" b="1" dirty="0">
                <a:solidFill>
                  <a:schemeClr val="tx1"/>
                </a:solidFill>
              </a:rPr>
              <a:t> الأحد    </a:t>
            </a:r>
            <a:r>
              <a:rPr lang="ar-AE" sz="2000" b="1" dirty="0">
                <a:solidFill>
                  <a:srgbClr val="FF0000"/>
                </a:solidFill>
              </a:rPr>
              <a:t>التاريخ :</a:t>
            </a:r>
            <a:r>
              <a:rPr lang="ar-AE" sz="2000" b="1" dirty="0">
                <a:solidFill>
                  <a:schemeClr val="tx1"/>
                </a:solidFill>
              </a:rPr>
              <a:t> 4/10/2020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20F008-FC7C-4767-A933-9FDC1A50D741}"/>
              </a:ext>
            </a:extLst>
          </p:cNvPr>
          <p:cNvSpPr/>
          <p:nvPr/>
        </p:nvSpPr>
        <p:spPr>
          <a:xfrm>
            <a:off x="6904383" y="1395659"/>
            <a:ext cx="5057668" cy="421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AE" b="1" dirty="0">
                <a:solidFill>
                  <a:srgbClr val="FF0000"/>
                </a:solidFill>
                <a:latin typeface="Century Gothic" panose="020B0502020202020204" pitchFamily="34" charset="0"/>
              </a:rPr>
              <a:t>الناتج الأول : </a:t>
            </a:r>
            <a:r>
              <a:rPr lang="ar-AE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يستخلص مفهوم القوة الناعمة ومصادرها في العالم</a:t>
            </a: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C8659A-39E6-47D8-9280-9CFCB2C6ED9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361186" flipH="1">
            <a:off x="4177909" y="3637033"/>
            <a:ext cx="981291" cy="1375282"/>
          </a:xfrm>
          <a:prstGeom prst="rect">
            <a:avLst/>
          </a:prstGeom>
        </p:spPr>
      </p:pic>
      <p:pic>
        <p:nvPicPr>
          <p:cNvPr id="27" name="Picture 2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56EA16B-B82D-4346-87D9-063372414E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t="8502" r="5363" b="10532"/>
          <a:stretch/>
        </p:blipFill>
        <p:spPr>
          <a:xfrm>
            <a:off x="-3562" y="4160450"/>
            <a:ext cx="4097925" cy="247654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87A3E8E-3944-4BB4-B9DE-77F6D6DC70D5}"/>
              </a:ext>
            </a:extLst>
          </p:cNvPr>
          <p:cNvSpPr txBox="1"/>
          <p:nvPr/>
        </p:nvSpPr>
        <p:spPr>
          <a:xfrm>
            <a:off x="2339855" y="4636412"/>
            <a:ext cx="1754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استخدمي استراتيجية </a:t>
            </a:r>
            <a:r>
              <a:rPr lang="ar-AE" sz="2000" b="1" u="sng" dirty="0">
                <a:solidFill>
                  <a:srgbClr val="C00000"/>
                </a:solidFill>
              </a:rPr>
              <a:t>الباركود</a:t>
            </a:r>
            <a:r>
              <a:rPr lang="ar-AE" sz="2000" b="1" dirty="0"/>
              <a:t> للتوصل الى التعريف المناسب ثم كتابته بالدردشة</a:t>
            </a:r>
            <a:endParaRPr lang="en-US" sz="2000" b="1" dirty="0"/>
          </a:p>
        </p:txBody>
      </p:sp>
      <p:pic>
        <p:nvPicPr>
          <p:cNvPr id="29" name="video_2020-04-13_17-35-57">
            <a:hlinkClick r:id="" action="ppaction://media"/>
            <a:extLst>
              <a:ext uri="{FF2B5EF4-FFF2-40B4-BE49-F238E27FC236}">
                <a16:creationId xmlns:a16="http://schemas.microsoft.com/office/drawing/2014/main" id="{13FE0E8D-D9C2-440C-987D-5A81C458AC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6578" y="5939129"/>
            <a:ext cx="1295209" cy="708317"/>
          </a:xfrm>
          <a:prstGeom prst="rect">
            <a:avLst/>
          </a:prstGeom>
        </p:spPr>
      </p:pic>
      <p:pic>
        <p:nvPicPr>
          <p:cNvPr id="30" name="Picture 2" descr="معهد تعلم وتميز - Home | Facebook">
            <a:extLst>
              <a:ext uri="{FF2B5EF4-FFF2-40B4-BE49-F238E27FC236}">
                <a16:creationId xmlns:a16="http://schemas.microsoft.com/office/drawing/2014/main" id="{7DDE0FAA-C3CE-40D3-906B-5C99173B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" y="2291308"/>
            <a:ext cx="1496786" cy="134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Qr code&#10;&#10;Description automatically generated">
            <a:extLst>
              <a:ext uri="{FF2B5EF4-FFF2-40B4-BE49-F238E27FC236}">
                <a16:creationId xmlns:a16="http://schemas.microsoft.com/office/drawing/2014/main" id="{4038DC09-5B10-4A82-8CF1-CB014064E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12" y="474244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8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10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</p:cTn>
                    <p:tgtEl>
                      <p:spTgt spid="29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10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</p:cTn>
                    <p:tgtEl>
                      <p:spTgt spid="29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6F811-D85B-496E-A1DA-E80F1CF33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986" y="1416662"/>
            <a:ext cx="6671071" cy="5268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141403-EEA5-4804-9D3F-10794C9322C2}"/>
              </a:ext>
            </a:extLst>
          </p:cNvPr>
          <p:cNvSpPr txBox="1"/>
          <p:nvPr/>
        </p:nvSpPr>
        <p:spPr>
          <a:xfrm>
            <a:off x="7763341" y="2228732"/>
            <a:ext cx="4343958" cy="954107"/>
          </a:xfrm>
          <a:custGeom>
            <a:avLst/>
            <a:gdLst>
              <a:gd name="connsiteX0" fmla="*/ 0 w 4343958"/>
              <a:gd name="connsiteY0" fmla="*/ 0 h 954107"/>
              <a:gd name="connsiteX1" fmla="*/ 4343958 w 4343958"/>
              <a:gd name="connsiteY1" fmla="*/ 0 h 954107"/>
              <a:gd name="connsiteX2" fmla="*/ 4343958 w 4343958"/>
              <a:gd name="connsiteY2" fmla="*/ 954107 h 954107"/>
              <a:gd name="connsiteX3" fmla="*/ 0 w 4343958"/>
              <a:gd name="connsiteY3" fmla="*/ 954107 h 954107"/>
              <a:gd name="connsiteX4" fmla="*/ 0 w 4343958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958" h="954107" fill="none" extrusionOk="0">
                <a:moveTo>
                  <a:pt x="0" y="0"/>
                </a:moveTo>
                <a:cubicBezTo>
                  <a:pt x="1182036" y="117876"/>
                  <a:pt x="2628854" y="22248"/>
                  <a:pt x="4343958" y="0"/>
                </a:cubicBezTo>
                <a:cubicBezTo>
                  <a:pt x="4292303" y="336245"/>
                  <a:pt x="4352075" y="821730"/>
                  <a:pt x="4343958" y="954107"/>
                </a:cubicBezTo>
                <a:cubicBezTo>
                  <a:pt x="2634013" y="1032245"/>
                  <a:pt x="1919244" y="986519"/>
                  <a:pt x="0" y="954107"/>
                </a:cubicBezTo>
                <a:cubicBezTo>
                  <a:pt x="-4617" y="511745"/>
                  <a:pt x="3222" y="123295"/>
                  <a:pt x="0" y="0"/>
                </a:cubicBezTo>
                <a:close/>
              </a:path>
              <a:path w="4343958" h="954107" stroke="0" extrusionOk="0">
                <a:moveTo>
                  <a:pt x="0" y="0"/>
                </a:moveTo>
                <a:cubicBezTo>
                  <a:pt x="1321173" y="-12323"/>
                  <a:pt x="3367095" y="169956"/>
                  <a:pt x="4343958" y="0"/>
                </a:cubicBezTo>
                <a:cubicBezTo>
                  <a:pt x="4340001" y="128988"/>
                  <a:pt x="4371274" y="572974"/>
                  <a:pt x="4343958" y="954107"/>
                </a:cubicBezTo>
                <a:cubicBezTo>
                  <a:pt x="2360835" y="1043140"/>
                  <a:pt x="1944409" y="928549"/>
                  <a:pt x="0" y="954107"/>
                </a:cubicBezTo>
                <a:cubicBezTo>
                  <a:pt x="-28273" y="509341"/>
                  <a:pt x="33557" y="183893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086820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0070C0"/>
                </a:solidFill>
              </a:rPr>
              <a:t>عددي معايير قياس القوة الناعمة للدول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FCDD5-B5FF-474F-BCF9-D4428DBEF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/>
        </p:blipFill>
        <p:spPr>
          <a:xfrm>
            <a:off x="750873" y="1501913"/>
            <a:ext cx="1603209" cy="1528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E33343-42D3-4062-BD1E-82C8C0A7285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3" t="4308" r="5673" b="24638"/>
          <a:stretch/>
        </p:blipFill>
        <p:spPr>
          <a:xfrm>
            <a:off x="5732018" y="1893622"/>
            <a:ext cx="1572343" cy="1320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C9C9C0-3A18-4234-B7D5-CCEB103D10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9" r="5607" b="6053"/>
          <a:stretch/>
        </p:blipFill>
        <p:spPr>
          <a:xfrm>
            <a:off x="750873" y="5171343"/>
            <a:ext cx="1603209" cy="1313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39F171-EB16-43D4-9FDF-6E78B3B539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86" y="3507500"/>
            <a:ext cx="1500827" cy="1087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37021F-4FE1-4F9A-A8A0-03094ECA6B0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032" y="5170557"/>
            <a:ext cx="1525997" cy="1313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733E39-FE18-47ED-9BCA-2FB731AADD9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54" y="3237139"/>
            <a:ext cx="1190342" cy="1160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75C278-9D5D-45AB-9BD0-1B07A3A3F86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11" y="4125551"/>
            <a:ext cx="1016518" cy="746034"/>
          </a:xfrm>
          <a:prstGeom prst="rect">
            <a:avLst/>
          </a:prstGeom>
        </p:spPr>
      </p:pic>
      <p:pic>
        <p:nvPicPr>
          <p:cNvPr id="14" name="Picture 13" descr="A picture containing light&#10;&#10;Description automatically generated">
            <a:extLst>
              <a:ext uri="{FF2B5EF4-FFF2-40B4-BE49-F238E27FC236}">
                <a16:creationId xmlns:a16="http://schemas.microsoft.com/office/drawing/2014/main" id="{06D44F53-787D-494B-9A6C-68E97AFCB46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t="975" r="2931" b="2516"/>
          <a:stretch/>
        </p:blipFill>
        <p:spPr>
          <a:xfrm>
            <a:off x="3037135" y="2599719"/>
            <a:ext cx="2002396" cy="2405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643EC4-B2B8-41FE-9A66-C178BD75E5F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55" y="2781823"/>
            <a:ext cx="723220" cy="8020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74FA971-C7E0-4015-BE6C-A6A4496331A7}"/>
              </a:ext>
            </a:extLst>
          </p:cNvPr>
          <p:cNvSpPr/>
          <p:nvPr/>
        </p:nvSpPr>
        <p:spPr>
          <a:xfrm>
            <a:off x="3260629" y="221002"/>
            <a:ext cx="7185790" cy="6758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000" b="1" dirty="0">
                <a:solidFill>
                  <a:srgbClr val="FF0000"/>
                </a:solidFill>
              </a:rPr>
              <a:t>عنوان درسنا لهذا اليوم: </a:t>
            </a:r>
            <a:r>
              <a:rPr lang="ar-AE" sz="2000" b="1" dirty="0">
                <a:solidFill>
                  <a:schemeClr val="tx1"/>
                </a:solidFill>
              </a:rPr>
              <a:t>القوة الناعمة  </a:t>
            </a:r>
            <a:r>
              <a:rPr lang="ar-AE" sz="2000" b="1" dirty="0">
                <a:solidFill>
                  <a:srgbClr val="FF0000"/>
                </a:solidFill>
              </a:rPr>
              <a:t>اليوم :</a:t>
            </a:r>
            <a:r>
              <a:rPr lang="ar-AE" sz="2000" b="1" dirty="0">
                <a:solidFill>
                  <a:schemeClr val="tx1"/>
                </a:solidFill>
              </a:rPr>
              <a:t> الأحد    </a:t>
            </a:r>
            <a:r>
              <a:rPr lang="ar-AE" sz="2000" b="1" dirty="0">
                <a:solidFill>
                  <a:srgbClr val="FF0000"/>
                </a:solidFill>
              </a:rPr>
              <a:t>التاريخ :</a:t>
            </a:r>
            <a:r>
              <a:rPr lang="ar-AE" sz="2000" b="1" dirty="0">
                <a:solidFill>
                  <a:schemeClr val="tx1"/>
                </a:solidFill>
              </a:rPr>
              <a:t> 4/10/2020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ADFF98-4E78-4988-9F2B-5973C689C5D5}"/>
              </a:ext>
            </a:extLst>
          </p:cNvPr>
          <p:cNvSpPr txBox="1"/>
          <p:nvPr/>
        </p:nvSpPr>
        <p:spPr>
          <a:xfrm>
            <a:off x="8812696" y="4040787"/>
            <a:ext cx="2628431" cy="1120948"/>
          </a:xfrm>
          <a:custGeom>
            <a:avLst/>
            <a:gdLst>
              <a:gd name="connsiteX0" fmla="*/ 0 w 2628431"/>
              <a:gd name="connsiteY0" fmla="*/ 0 h 1120948"/>
              <a:gd name="connsiteX1" fmla="*/ 2628431 w 2628431"/>
              <a:gd name="connsiteY1" fmla="*/ 0 h 1120948"/>
              <a:gd name="connsiteX2" fmla="*/ 2628431 w 2628431"/>
              <a:gd name="connsiteY2" fmla="*/ 1120948 h 1120948"/>
              <a:gd name="connsiteX3" fmla="*/ 0 w 2628431"/>
              <a:gd name="connsiteY3" fmla="*/ 1120948 h 1120948"/>
              <a:gd name="connsiteX4" fmla="*/ 0 w 2628431"/>
              <a:gd name="connsiteY4" fmla="*/ 0 h 1120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431" h="1120948" fill="none" extrusionOk="0">
                <a:moveTo>
                  <a:pt x="0" y="0"/>
                </a:moveTo>
                <a:cubicBezTo>
                  <a:pt x="681013" y="-5676"/>
                  <a:pt x="2171586" y="4644"/>
                  <a:pt x="2628431" y="0"/>
                </a:cubicBezTo>
                <a:cubicBezTo>
                  <a:pt x="2619233" y="398545"/>
                  <a:pt x="2585160" y="852456"/>
                  <a:pt x="2628431" y="1120948"/>
                </a:cubicBezTo>
                <a:cubicBezTo>
                  <a:pt x="1478072" y="1090040"/>
                  <a:pt x="1005566" y="1114019"/>
                  <a:pt x="0" y="1120948"/>
                </a:cubicBezTo>
                <a:cubicBezTo>
                  <a:pt x="-89576" y="593413"/>
                  <a:pt x="-3285" y="412299"/>
                  <a:pt x="0" y="0"/>
                </a:cubicBezTo>
                <a:close/>
              </a:path>
              <a:path w="2628431" h="1120948" stroke="0" extrusionOk="0">
                <a:moveTo>
                  <a:pt x="0" y="0"/>
                </a:moveTo>
                <a:cubicBezTo>
                  <a:pt x="583733" y="-39241"/>
                  <a:pt x="2111967" y="100829"/>
                  <a:pt x="2628431" y="0"/>
                </a:cubicBezTo>
                <a:cubicBezTo>
                  <a:pt x="2562447" y="302847"/>
                  <a:pt x="2580176" y="654715"/>
                  <a:pt x="2628431" y="1120948"/>
                </a:cubicBezTo>
                <a:cubicBezTo>
                  <a:pt x="1492026" y="1203597"/>
                  <a:pt x="628330" y="1258670"/>
                  <a:pt x="0" y="1120948"/>
                </a:cubicBezTo>
                <a:cubicBezTo>
                  <a:pt x="62485" y="673721"/>
                  <a:pt x="61901" y="224967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5624144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b="1" dirty="0"/>
              <a:t>التوجه الى برنامج </a:t>
            </a:r>
            <a:r>
              <a:rPr lang="en-US" b="1" dirty="0" err="1"/>
              <a:t>menti</a:t>
            </a:r>
            <a:r>
              <a:rPr lang="ar-AE" b="1" dirty="0"/>
              <a:t> والاجابة عن السؤال</a:t>
            </a:r>
            <a:endParaRPr lang="en-US" b="1" dirty="0"/>
          </a:p>
        </p:txBody>
      </p:sp>
      <p:pic>
        <p:nvPicPr>
          <p:cNvPr id="19" name="صورة 4" descr="مهارات">
            <a:extLst>
              <a:ext uri="{FF2B5EF4-FFF2-40B4-BE49-F238E27FC236}">
                <a16:creationId xmlns:a16="http://schemas.microsoft.com/office/drawing/2014/main" id="{33154479-7127-41B6-A519-B7D4FBDDA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2501" y="4355563"/>
            <a:ext cx="1671211" cy="204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5D3A6CD-2A99-4577-959B-E6F411FF7B18}"/>
              </a:ext>
            </a:extLst>
          </p:cNvPr>
          <p:cNvSpPr/>
          <p:nvPr/>
        </p:nvSpPr>
        <p:spPr>
          <a:xfrm>
            <a:off x="7763341" y="1507228"/>
            <a:ext cx="4343958" cy="421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AE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الناتج الثاني : </a:t>
            </a:r>
            <a:r>
              <a:rPr lang="ar-AE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يتعرف على معايير قياس القوة الناعمة للدول             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4128A9-D467-483A-8797-5AD6DF5955DB}"/>
              </a:ext>
            </a:extLst>
          </p:cNvPr>
          <p:cNvSpPr/>
          <p:nvPr/>
        </p:nvSpPr>
        <p:spPr>
          <a:xfrm>
            <a:off x="8472056" y="5379655"/>
            <a:ext cx="2185214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22"/>
              </a:rPr>
              <a:t>https://www.menti.com/dyngkjv9c1</a:t>
            </a:r>
            <a:endParaRPr lang="ar-AE" sz="1050" dirty="0"/>
          </a:p>
          <a:p>
            <a:endParaRPr lang="en-US" dirty="0"/>
          </a:p>
        </p:txBody>
      </p:sp>
      <p:pic>
        <p:nvPicPr>
          <p:cNvPr id="23" name="video_2020-06-03_05-05-57">
            <a:hlinkClick r:id="" action="ppaction://media"/>
            <a:extLst>
              <a:ext uri="{FF2B5EF4-FFF2-40B4-BE49-F238E27FC236}">
                <a16:creationId xmlns:a16="http://schemas.microsoft.com/office/drawing/2014/main" id="{053D0C89-9BEB-4B25-BDFB-19D970D643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84454" y="5910570"/>
            <a:ext cx="1603209" cy="62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1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1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600</Words>
  <Application>Microsoft Office PowerPoint</Application>
  <PresentationFormat>Widescreen</PresentationFormat>
  <Paragraphs>143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Andalus</vt:lpstr>
      <vt:lpstr>Arial</vt:lpstr>
      <vt:lpstr>Arial Rounded MT Bold</vt:lpstr>
      <vt:lpstr>Calibri</vt:lpstr>
      <vt:lpstr>Calibri Light</vt:lpstr>
      <vt:lpstr>Century Gothic</vt:lpstr>
      <vt:lpstr>Lucida Sans Unicode</vt:lpstr>
      <vt:lpstr>Sakkal Majalla</vt:lpstr>
      <vt:lpstr>Office Theme</vt:lpstr>
      <vt:lpstr>1_نسق Office</vt:lpstr>
      <vt:lpstr>PowerPoint Presentation</vt:lpstr>
      <vt:lpstr>PowerPoint Presentation</vt:lpstr>
      <vt:lpstr>PowerPoint Presentation</vt:lpstr>
      <vt:lpstr>PowerPoint Presentation</vt:lpstr>
      <vt:lpstr>من خلال مشاهدتي للفيديو  استطعت أن أحدد عنوان  درسنا لهذا اليوم وهو..........................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Moza Masoud Jasim Obaid Alnuaimi</dc:creator>
  <cp:lastModifiedBy>Moza Masoud Jasim Obaid Alnuaimi</cp:lastModifiedBy>
  <cp:revision>53</cp:revision>
  <dcterms:created xsi:type="dcterms:W3CDTF">2020-10-03T19:42:59Z</dcterms:created>
  <dcterms:modified xsi:type="dcterms:W3CDTF">2020-10-10T16:16:06Z</dcterms:modified>
</cp:coreProperties>
</file>