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85" r:id="rId7"/>
    <p:sldId id="284" r:id="rId8"/>
    <p:sldId id="259" r:id="rId9"/>
    <p:sldId id="261" r:id="rId10"/>
    <p:sldId id="286" r:id="rId11"/>
    <p:sldId id="287" r:id="rId12"/>
    <p:sldId id="288" r:id="rId13"/>
    <p:sldId id="262" r:id="rId14"/>
    <p:sldId id="263" r:id="rId15"/>
    <p:sldId id="264" r:id="rId16"/>
    <p:sldId id="281" r:id="rId17"/>
    <p:sldId id="282" r:id="rId18"/>
    <p:sldId id="265" r:id="rId19"/>
    <p:sldId id="275" r:id="rId20"/>
    <p:sldId id="268" r:id="rId21"/>
    <p:sldId id="270" r:id="rId22"/>
    <p:sldId id="271" r:id="rId23"/>
    <p:sldId id="272" r:id="rId24"/>
    <p:sldId id="273" r:id="rId25"/>
    <p:sldId id="274" r:id="rId26"/>
    <p:sldId id="277" r:id="rId27"/>
    <p:sldId id="276" r:id="rId28"/>
    <p:sldId id="278" r:id="rId29"/>
    <p:sldId id="279" r:id="rId30"/>
  </p:sldIdLst>
  <p:sldSz cx="12192000" cy="6858000"/>
  <p:notesSz cx="7077075" cy="9028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>
        <p:scale>
          <a:sx n="68" d="100"/>
          <a:sy n="68" d="100"/>
        </p:scale>
        <p:origin x="852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8DE-E916-488E-BADE-D7A4488F18F1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02C-24DC-4FBD-8E36-549DA4CE8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6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8DE-E916-488E-BADE-D7A4488F18F1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02C-24DC-4FBD-8E36-549DA4CE8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3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8DE-E916-488E-BADE-D7A4488F18F1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02C-24DC-4FBD-8E36-549DA4CE8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40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8DE-E916-488E-BADE-D7A4488F18F1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02C-24DC-4FBD-8E36-549DA4CE8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1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8DE-E916-488E-BADE-D7A4488F18F1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02C-24DC-4FBD-8E36-549DA4CE8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08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8DE-E916-488E-BADE-D7A4488F18F1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02C-24DC-4FBD-8E36-549DA4CE8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30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8DE-E916-488E-BADE-D7A4488F18F1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02C-24DC-4FBD-8E36-549DA4CE8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08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8DE-E916-488E-BADE-D7A4488F18F1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02C-24DC-4FBD-8E36-549DA4CE8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4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8DE-E916-488E-BADE-D7A4488F18F1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02C-24DC-4FBD-8E36-549DA4CE8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8DE-E916-488E-BADE-D7A4488F18F1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02C-24DC-4FBD-8E36-549DA4CE8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9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8DE-E916-488E-BADE-D7A4488F18F1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02C-24DC-4FBD-8E36-549DA4CE8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78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98DE-E916-488E-BADE-D7A4488F18F1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A402C-24DC-4FBD-8E36-549DA4CE8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3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384" y="-566220"/>
            <a:ext cx="9144000" cy="2387600"/>
          </a:xfrm>
        </p:spPr>
        <p:txBody>
          <a:bodyPr>
            <a:normAutofit/>
          </a:bodyPr>
          <a:lstStyle/>
          <a:p>
            <a:r>
              <a:rPr lang="ar-AE" sz="7200" b="1" dirty="0" smtClean="0">
                <a:solidFill>
                  <a:srgbClr val="FF0000"/>
                </a:solidFill>
              </a:rPr>
              <a:t>النمو الحضري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54" y="2652530"/>
            <a:ext cx="6698558" cy="3763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2" y="123568"/>
            <a:ext cx="3715265" cy="2085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308" y="123568"/>
            <a:ext cx="3614245" cy="2054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58" y="153558"/>
            <a:ext cx="5514975" cy="3764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15" y="153558"/>
            <a:ext cx="4710244" cy="3764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126" y="4127157"/>
            <a:ext cx="3611730" cy="2529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458" y="453904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FF0000"/>
                </a:solidFill>
              </a:rPr>
              <a:t>الثورة الصناعية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738755" y="4127157"/>
            <a:ext cx="2068797" cy="2808623"/>
            <a:chOff x="7474045" y="3579281"/>
            <a:chExt cx="3000997" cy="38829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4045" y="3579281"/>
              <a:ext cx="3000997" cy="30622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826346" y="6398459"/>
              <a:ext cx="2296391" cy="1063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/>
                <a:t>97</a:t>
              </a:r>
              <a:endParaRPr lang="en-US" sz="4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3534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8" y="178077"/>
            <a:ext cx="4521360" cy="3132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832" y="178077"/>
            <a:ext cx="4481899" cy="3216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510" y="3612351"/>
            <a:ext cx="3864763" cy="3010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4620252"/>
            <a:ext cx="5263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FF0000"/>
                </a:solidFill>
              </a:rPr>
              <a:t>تطور وسائل النقل والمواصلات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345" y="3586722"/>
            <a:ext cx="3000997" cy="30622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53485" y="5117843"/>
            <a:ext cx="1583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97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3009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76" y="120222"/>
            <a:ext cx="4519120" cy="2956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664" y="182006"/>
            <a:ext cx="4094077" cy="2833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34" y="3261844"/>
            <a:ext cx="4116730" cy="3039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13036" y="4135394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FF0000"/>
                </a:solidFill>
              </a:rPr>
              <a:t>التوسع التجاري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518" y="3491344"/>
            <a:ext cx="2590575" cy="25718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9451" y="5166406"/>
            <a:ext cx="1583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98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50580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78" t="9905" r="22215" b="8571"/>
          <a:stretch/>
        </p:blipFill>
        <p:spPr>
          <a:xfrm>
            <a:off x="1476103" y="0"/>
            <a:ext cx="93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8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142" t="8381" r="24893" b="25437"/>
          <a:stretch/>
        </p:blipFill>
        <p:spPr>
          <a:xfrm>
            <a:off x="757646" y="0"/>
            <a:ext cx="109727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486" y="182880"/>
            <a:ext cx="4846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 smtClean="0">
                <a:solidFill>
                  <a:srgbClr val="C00000"/>
                </a:solidFill>
              </a:rPr>
              <a:t>تأثر العمارة بالنمو الحضري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4337" y="890766"/>
            <a:ext cx="9130937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AE" sz="3200" b="1" dirty="0">
                <a:solidFill>
                  <a:srgbClr val="C00000"/>
                </a:solidFill>
              </a:rPr>
              <a:t>تعني مسرب الريح أو ملقط الهواء، وهو عبارة عن برج طويل مستطيل الشكل </a:t>
            </a:r>
            <a:r>
              <a:rPr lang="ar-AE" sz="3200" b="1" dirty="0" smtClean="0">
                <a:solidFill>
                  <a:srgbClr val="C00000"/>
                </a:solidFill>
              </a:rPr>
              <a:t>وله </a:t>
            </a:r>
            <a:r>
              <a:rPr lang="ar-AE" sz="3200" b="1" dirty="0">
                <a:solidFill>
                  <a:srgbClr val="C00000"/>
                </a:solidFill>
              </a:rPr>
              <a:t>فتحات في كل </a:t>
            </a:r>
            <a:r>
              <a:rPr lang="ar-AE" sz="3200" b="1" dirty="0" smtClean="0">
                <a:solidFill>
                  <a:srgbClr val="C00000"/>
                </a:solidFill>
              </a:rPr>
              <a:t>جانب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7068" y="3865494"/>
            <a:ext cx="4193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 smtClean="0">
                <a:solidFill>
                  <a:srgbClr val="C00000"/>
                </a:solidFill>
              </a:rPr>
              <a:t>بيوت شعبية من عريش وخيم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8914" y="3789172"/>
            <a:ext cx="495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 smtClean="0">
                <a:solidFill>
                  <a:srgbClr val="C00000"/>
                </a:solidFill>
              </a:rPr>
              <a:t>بيوت حديثه من مواد بناء مستحدثة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37068" y="4526591"/>
            <a:ext cx="4441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 smtClean="0">
                <a:solidFill>
                  <a:srgbClr val="C00000"/>
                </a:solidFill>
              </a:rPr>
              <a:t>سعف النخيل / الحجارة/ العريش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7920" y="4486228"/>
            <a:ext cx="474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 smtClean="0">
                <a:solidFill>
                  <a:srgbClr val="C00000"/>
                </a:solidFill>
              </a:rPr>
              <a:t>الطابوق/ الاسمنت/ الحديد/الرخام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9281" y="5603809"/>
            <a:ext cx="458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 smtClean="0">
                <a:solidFill>
                  <a:srgbClr val="C00000"/>
                </a:solidFill>
              </a:rPr>
              <a:t>توفر النخيل ومواد البناء التقليدية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8720" y="5603809"/>
            <a:ext cx="458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 smtClean="0">
                <a:solidFill>
                  <a:srgbClr val="C00000"/>
                </a:solidFill>
              </a:rPr>
              <a:t>توفر المواد الحديثه للبناء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1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  <p:bldP spid="5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99" y="135537"/>
            <a:ext cx="5602199" cy="3728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666" y="2961114"/>
            <a:ext cx="5815912" cy="3728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991079" y="800784"/>
            <a:ext cx="373458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البراجيل</a:t>
            </a:r>
            <a:endParaRPr lang="en-US" sz="8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7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032" t="12833" r="23875" b="8000"/>
          <a:stretch/>
        </p:blipFill>
        <p:spPr>
          <a:xfrm>
            <a:off x="1018903" y="59292"/>
            <a:ext cx="10659292" cy="67186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5981" y="1362098"/>
            <a:ext cx="2220673" cy="2204605"/>
            <a:chOff x="7474045" y="3579281"/>
            <a:chExt cx="3000997" cy="30622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4045" y="3579281"/>
              <a:ext cx="3000997" cy="306224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826347" y="6118303"/>
              <a:ext cx="2296391" cy="47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1600" b="1" dirty="0" smtClean="0">
                  <a:solidFill>
                    <a:schemeClr val="bg1"/>
                  </a:solidFill>
                </a:rPr>
                <a:t>قراءة ص 102/103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801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2227" y="0"/>
            <a:ext cx="5247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u="sng" dirty="0" smtClean="0">
                <a:solidFill>
                  <a:srgbClr val="FF0000"/>
                </a:solidFill>
              </a:rPr>
              <a:t>أنماط المسكن في دولة الامارات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34" y="734969"/>
            <a:ext cx="5030231" cy="2881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361" y="3064476"/>
            <a:ext cx="4977045" cy="3311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392562" y="1721708"/>
            <a:ext cx="415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 smtClean="0">
                <a:solidFill>
                  <a:srgbClr val="FFC000"/>
                </a:solidFill>
              </a:rPr>
              <a:t>المسكن التقليدي القديم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8514" y="4506686"/>
            <a:ext cx="292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 smtClean="0">
                <a:solidFill>
                  <a:srgbClr val="7030A0"/>
                </a:solidFill>
              </a:rPr>
              <a:t>العريش والخيم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7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16" y="477063"/>
            <a:ext cx="5143500" cy="3629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311" y="3256157"/>
            <a:ext cx="4966463" cy="3335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1523" y="836341"/>
            <a:ext cx="4482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600" b="1" dirty="0" smtClean="0">
                <a:solidFill>
                  <a:srgbClr val="FF0000"/>
                </a:solidFill>
              </a:rPr>
              <a:t>البيوت العربية القديمة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0606" y="4506686"/>
            <a:ext cx="4153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 smtClean="0">
                <a:solidFill>
                  <a:srgbClr val="7030A0"/>
                </a:solidFill>
              </a:rPr>
              <a:t>صخور البحر / الطابوق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5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28" y="130795"/>
            <a:ext cx="6683929" cy="31381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232" y="3428233"/>
            <a:ext cx="5281496" cy="3291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383030"/>
            <a:ext cx="3463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800" b="1" dirty="0" smtClean="0">
                <a:solidFill>
                  <a:srgbClr val="FF0000"/>
                </a:solidFill>
              </a:rPr>
              <a:t>البيوت الشعبية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566" y="4480561"/>
            <a:ext cx="6361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 smtClean="0">
                <a:solidFill>
                  <a:srgbClr val="7030A0"/>
                </a:solidFill>
              </a:rPr>
              <a:t>نمط البيوت بعد الاتحاد1972 </a:t>
            </a:r>
          </a:p>
        </p:txBody>
      </p:sp>
    </p:spTree>
    <p:extLst>
      <p:ext uri="{BB962C8B-B14F-4D97-AF65-F5344CB8AC3E}">
        <p14:creationId xmlns:p14="http://schemas.microsoft.com/office/powerpoint/2010/main" val="80348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3" y="74141"/>
            <a:ext cx="11368215" cy="6639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01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" y="111442"/>
            <a:ext cx="6824012" cy="3969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4000500"/>
            <a:ext cx="4406265" cy="2689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2320" y="1337310"/>
            <a:ext cx="4217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5400" b="1" dirty="0" smtClean="0">
                <a:solidFill>
                  <a:srgbClr val="FF0000"/>
                </a:solidFill>
              </a:rPr>
              <a:t>الفيلات السكنية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6286" y="4506686"/>
            <a:ext cx="4428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 smtClean="0">
                <a:solidFill>
                  <a:srgbClr val="7030A0"/>
                </a:solidFill>
              </a:rPr>
              <a:t>في بداية الثمانينات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1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38" y="225324"/>
            <a:ext cx="5590608" cy="3972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63" y="3346301"/>
            <a:ext cx="5172075" cy="32325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7962" y="614363"/>
            <a:ext cx="645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800" b="1" dirty="0" smtClean="0">
                <a:solidFill>
                  <a:srgbClr val="FF0000"/>
                </a:solidFill>
              </a:rPr>
              <a:t>العمارات متعددة الطوابق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76211"/>
            <a:ext cx="5454687" cy="3709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2805111"/>
            <a:ext cx="5362574" cy="3667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9464" y="471488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6000" b="1" dirty="0" smtClean="0">
                <a:solidFill>
                  <a:srgbClr val="FF0000"/>
                </a:solidFill>
              </a:rPr>
              <a:t>الابراج العالية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5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92"/>
            <a:ext cx="12192000" cy="6633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80837" y="1249459"/>
            <a:ext cx="5725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 smtClean="0">
                <a:solidFill>
                  <a:srgbClr val="FF0000"/>
                </a:solidFill>
              </a:rPr>
              <a:t>- نطاق المرتفعات الجبلية</a:t>
            </a:r>
          </a:p>
          <a:p>
            <a:pPr algn="r" rtl="1"/>
            <a:r>
              <a:rPr lang="ar-AE" sz="4000" b="1" dirty="0" smtClean="0">
                <a:solidFill>
                  <a:srgbClr val="FF0000"/>
                </a:solidFill>
              </a:rPr>
              <a:t>- صعوبة المواصلات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3407" y="3451183"/>
            <a:ext cx="9519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 smtClean="0">
                <a:solidFill>
                  <a:srgbClr val="FF0000"/>
                </a:solidFill>
              </a:rPr>
              <a:t>-عمليات الترميم المستمرة</a:t>
            </a:r>
          </a:p>
          <a:p>
            <a:pPr algn="r" rtl="1"/>
            <a:r>
              <a:rPr lang="ar-AE" sz="3600" b="1" dirty="0" smtClean="0">
                <a:solidFill>
                  <a:srgbClr val="FF0000"/>
                </a:solidFill>
              </a:rPr>
              <a:t>-المحافظة على التراث واهتمام وزارة السياحة والثقافة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32274"/>
            <a:ext cx="11607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400" b="1" dirty="0" smtClean="0">
                <a:solidFill>
                  <a:srgbClr val="FF0000"/>
                </a:solidFill>
              </a:rPr>
              <a:t>الزيادة السكانية أدت الى زيادة أماكن الاستقرار السكاني</a:t>
            </a:r>
          </a:p>
          <a:p>
            <a:pPr algn="r" rtl="1"/>
            <a:r>
              <a:rPr lang="ar-AE" sz="4400" b="1" dirty="0" smtClean="0">
                <a:solidFill>
                  <a:srgbClr val="FF0000"/>
                </a:solidFill>
              </a:rPr>
              <a:t>واتساع المدن والقرى والتقائها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217214"/>
            <a:ext cx="85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105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3538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2" y="114300"/>
            <a:ext cx="12038697" cy="6616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946400" y="1981200"/>
            <a:ext cx="3162300" cy="533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041900" y="3708400"/>
            <a:ext cx="1854200" cy="533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74700" y="5486400"/>
            <a:ext cx="2768600" cy="533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88" y="114300"/>
            <a:ext cx="11803712" cy="6743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49400" y="1631091"/>
            <a:ext cx="9159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 smtClean="0">
                <a:solidFill>
                  <a:srgbClr val="FF0000"/>
                </a:solidFill>
              </a:rPr>
              <a:t>معدلات المواليد والوفيات المرتفعة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8224" y="2976263"/>
            <a:ext cx="9267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 smtClean="0">
                <a:solidFill>
                  <a:srgbClr val="FF0000"/>
                </a:solidFill>
              </a:rPr>
              <a:t>وجود الحصى والحصباء</a:t>
            </a:r>
          </a:p>
          <a:p>
            <a:pPr algn="r" rtl="1"/>
            <a:r>
              <a:rPr lang="ar-AE" sz="4000" b="1" dirty="0" smtClean="0">
                <a:solidFill>
                  <a:srgbClr val="FF0000"/>
                </a:solidFill>
              </a:rPr>
              <a:t>مجرى </a:t>
            </a:r>
            <a:r>
              <a:rPr lang="ar-AE" sz="4000" b="1" dirty="0" err="1" smtClean="0">
                <a:solidFill>
                  <a:srgbClr val="FF0000"/>
                </a:solidFill>
              </a:rPr>
              <a:t>للاودية</a:t>
            </a:r>
            <a:r>
              <a:rPr lang="ar-AE" sz="4000" b="1" dirty="0" smtClean="0">
                <a:solidFill>
                  <a:srgbClr val="FF0000"/>
                </a:solidFill>
              </a:rPr>
              <a:t> – عند أقدام الجبال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3701" y="5363982"/>
            <a:ext cx="8564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 smtClean="0">
                <a:solidFill>
                  <a:srgbClr val="FF0000"/>
                </a:solidFill>
              </a:rPr>
              <a:t>التحول في البنية الاقتصادية ومشروعات التنمية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77801"/>
            <a:ext cx="11823700" cy="657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22573" y="1804087"/>
            <a:ext cx="5782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 smtClean="0">
                <a:solidFill>
                  <a:srgbClr val="FF0000"/>
                </a:solidFill>
              </a:rPr>
              <a:t>اتساع النمو الحضري</a:t>
            </a:r>
          </a:p>
          <a:p>
            <a:pPr algn="r" rtl="1"/>
            <a:r>
              <a:rPr lang="ar-AE" sz="4000" b="1" dirty="0" smtClean="0">
                <a:solidFill>
                  <a:srgbClr val="FF0000"/>
                </a:solidFill>
              </a:rPr>
              <a:t>التنوع العمراني في نمط البناء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7989" y="3389870"/>
            <a:ext cx="5296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 smtClean="0">
                <a:solidFill>
                  <a:srgbClr val="FF0000"/>
                </a:solidFill>
              </a:rPr>
              <a:t>النمو الحضري</a:t>
            </a:r>
          </a:p>
          <a:p>
            <a:pPr algn="r" rtl="1"/>
            <a:r>
              <a:rPr lang="ar-AE" sz="4000" b="1" dirty="0" smtClean="0">
                <a:solidFill>
                  <a:srgbClr val="FF0000"/>
                </a:solidFill>
              </a:rPr>
              <a:t>انتشار المراكز العمرانية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5900" y="5610654"/>
            <a:ext cx="7459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 smtClean="0">
                <a:solidFill>
                  <a:srgbClr val="FF0000"/>
                </a:solidFill>
              </a:rPr>
              <a:t>قلة تركز السكان ( كثافة سكانية متوسطة)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3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27073" y="59303"/>
            <a:ext cx="6736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 smtClean="0"/>
              <a:t>رتبي القصاصات التي امامك وتعرفي على تطور حياة الانسان وظهور النمو الحضري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8851324" y="924793"/>
            <a:ext cx="3212521" cy="27120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01489" y="3636819"/>
            <a:ext cx="3340679" cy="25873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0718" y="3309505"/>
            <a:ext cx="3190009" cy="23379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06484" y="679084"/>
            <a:ext cx="3190009" cy="23379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ÙØªÙØ¬Ø© Ø¨Ø­Ø« Ø§ÙØµÙØ± Ø¹Ù Ø·Ø§ÙØ¨Ø§Øª ÙØ±ØªÙÙ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" y="322117"/>
            <a:ext cx="2809961" cy="21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8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2028" y="155864"/>
            <a:ext cx="5798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u="sng" dirty="0" smtClean="0"/>
              <a:t>تطور حياة الانسان وظهور النمو الحضري</a:t>
            </a:r>
            <a:endParaRPr lang="en-US" sz="2800" b="1" u="sng" dirty="0"/>
          </a:p>
        </p:txBody>
      </p:sp>
      <p:grpSp>
        <p:nvGrpSpPr>
          <p:cNvPr id="9" name="Group 8"/>
          <p:cNvGrpSpPr/>
          <p:nvPr/>
        </p:nvGrpSpPr>
        <p:grpSpPr>
          <a:xfrm>
            <a:off x="8510156" y="1319645"/>
            <a:ext cx="3165053" cy="2795155"/>
            <a:chOff x="6856660" y="1184563"/>
            <a:chExt cx="4527602" cy="36679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6" t="11667" b="10000"/>
            <a:stretch/>
          </p:blipFill>
          <p:spPr>
            <a:xfrm>
              <a:off x="7990609" y="1184563"/>
              <a:ext cx="3393653" cy="21405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660" y="2703369"/>
              <a:ext cx="2680462" cy="2149187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9032456" y="4176215"/>
            <a:ext cx="264275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 smtClean="0"/>
              <a:t>أستقرار الانسان في أماكن توفر الغذاء والاكواخ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82" y="3573730"/>
            <a:ext cx="2642753" cy="245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859482" y="6046404"/>
            <a:ext cx="264275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 smtClean="0"/>
              <a:t>تجمعات سكانية كونت نواة المجتمع السكاني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55" r="6510" b="7818"/>
          <a:stretch/>
        </p:blipFill>
        <p:spPr>
          <a:xfrm>
            <a:off x="672568" y="2837883"/>
            <a:ext cx="2895657" cy="19846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9019" y="5107758"/>
            <a:ext cx="264275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 smtClean="0"/>
              <a:t>ظهور مدن وقرى محاطة باسوار تمنحها الامن وتصد عنها الغزاه</a:t>
            </a:r>
            <a:endParaRPr lang="en-US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4140995" y="734171"/>
            <a:ext cx="3135758" cy="2103712"/>
            <a:chOff x="4140995" y="734171"/>
            <a:chExt cx="3135758" cy="21037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0995" y="982792"/>
              <a:ext cx="1185038" cy="136151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033" y="734171"/>
              <a:ext cx="1950720" cy="130149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033" y="1718639"/>
              <a:ext cx="1950720" cy="1119244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322118" y="931728"/>
            <a:ext cx="345301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 smtClean="0"/>
              <a:t>تطور الاسلحة وتوسع المدن خارج حدود الاسوارواتساع مساحة المدن بحيث التقت مع قرى ومدن اخرى</a:t>
            </a:r>
            <a:endParaRPr lang="en-US" b="1" dirty="0"/>
          </a:p>
        </p:txBody>
      </p:sp>
      <p:sp>
        <p:nvSpPr>
          <p:cNvPr id="23" name="Striped Right Arrow 22"/>
          <p:cNvSpPr/>
          <p:nvPr/>
        </p:nvSpPr>
        <p:spPr>
          <a:xfrm rot="8690519">
            <a:off x="7886702" y="5176543"/>
            <a:ext cx="1246909" cy="562129"/>
          </a:xfrm>
          <a:prstGeom prst="stripedRightArrow">
            <a:avLst>
              <a:gd name="adj1" fmla="val 49403"/>
              <a:gd name="adj2" fmla="val 5579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riped Right Arrow 23"/>
          <p:cNvSpPr/>
          <p:nvPr/>
        </p:nvSpPr>
        <p:spPr>
          <a:xfrm rot="13123726">
            <a:off x="3482143" y="5197065"/>
            <a:ext cx="1246909" cy="562129"/>
          </a:xfrm>
          <a:prstGeom prst="stripedRightArrow">
            <a:avLst>
              <a:gd name="adj1" fmla="val 49403"/>
              <a:gd name="adj2" fmla="val 5579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riped Right Arrow 24"/>
          <p:cNvSpPr/>
          <p:nvPr/>
        </p:nvSpPr>
        <p:spPr>
          <a:xfrm rot="19802907">
            <a:off x="2493976" y="2080724"/>
            <a:ext cx="1246909" cy="562129"/>
          </a:xfrm>
          <a:prstGeom prst="stripedRightArrow">
            <a:avLst>
              <a:gd name="adj1" fmla="val 49403"/>
              <a:gd name="adj2" fmla="val 5579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166592" y="679084"/>
            <a:ext cx="508617" cy="5621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82120" y="3614016"/>
            <a:ext cx="508617" cy="5621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59608" y="2837883"/>
            <a:ext cx="508617" cy="5621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3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76753" y="734171"/>
            <a:ext cx="508617" cy="5621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4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3" y="123568"/>
            <a:ext cx="11071654" cy="6590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1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1073"/>
            <a:ext cx="5757089" cy="3234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56" y="3012088"/>
            <a:ext cx="4899072" cy="34875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26292" y="989008"/>
            <a:ext cx="3991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 smtClean="0">
                <a:solidFill>
                  <a:srgbClr val="FF0000"/>
                </a:solidFill>
              </a:rPr>
              <a:t>الزيادة السكانية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6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7208" y="455609"/>
            <a:ext cx="3147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u="sng" dirty="0" smtClean="0">
                <a:solidFill>
                  <a:srgbClr val="0070C0"/>
                </a:solidFill>
              </a:rPr>
              <a:t>الزيادة السكانية</a:t>
            </a:r>
            <a:endParaRPr lang="en-US" sz="4400" b="1" u="sng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14006" y="1019709"/>
            <a:ext cx="3756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u="sng" dirty="0" smtClean="0">
                <a:solidFill>
                  <a:srgbClr val="C00000"/>
                </a:solidFill>
              </a:rPr>
              <a:t>مرحلة النمو السكاني البطئ:</a:t>
            </a:r>
            <a:endParaRPr lang="en-US" sz="2800" b="1" u="sng" dirty="0">
              <a:solidFill>
                <a:srgbClr val="C00000"/>
              </a:solidFill>
            </a:endParaRPr>
          </a:p>
        </p:txBody>
      </p:sp>
      <p:pic>
        <p:nvPicPr>
          <p:cNvPr id="2050" name="Picture 2" descr="The term Neolit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2" y="455609"/>
            <a:ext cx="3569615" cy="252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griculture was developed independent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43" y="1715984"/>
            <a:ext cx="40005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Neolith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99" y="3516924"/>
            <a:ext cx="4922321" cy="30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0978" y="4946565"/>
            <a:ext cx="7104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 smtClean="0"/>
              <a:t>أستقرار الانسان واكتشاف الزراعة فتزايد عدد السكان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64179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7208" y="455609"/>
            <a:ext cx="3147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u="sng" dirty="0" smtClean="0">
                <a:solidFill>
                  <a:srgbClr val="0070C0"/>
                </a:solidFill>
              </a:rPr>
              <a:t>الزيادة السكانية</a:t>
            </a:r>
            <a:endParaRPr lang="en-US" sz="4400" b="1" u="sng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14006" y="1019709"/>
            <a:ext cx="3756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u="sng" dirty="0" smtClean="0">
                <a:solidFill>
                  <a:srgbClr val="C00000"/>
                </a:solidFill>
              </a:rPr>
              <a:t>مرحلة الثورة السكانية:</a:t>
            </a:r>
            <a:endParaRPr lang="en-US" sz="2800" b="1" u="sng" dirty="0">
              <a:solidFill>
                <a:srgbClr val="C00000"/>
              </a:solidFill>
            </a:endParaRPr>
          </a:p>
        </p:txBody>
      </p:sp>
      <p:pic>
        <p:nvPicPr>
          <p:cNvPr id="4" name="الثورة الصناعي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656" y="186397"/>
            <a:ext cx="11890424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7208" y="455609"/>
            <a:ext cx="3147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u="sng" dirty="0" smtClean="0">
                <a:solidFill>
                  <a:srgbClr val="0070C0"/>
                </a:solidFill>
              </a:rPr>
              <a:t>الزيادة السكانية</a:t>
            </a:r>
            <a:endParaRPr lang="en-US" sz="4400" b="1" u="sng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37231" y="1019709"/>
            <a:ext cx="4332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u="sng" dirty="0" smtClean="0">
                <a:solidFill>
                  <a:srgbClr val="C00000"/>
                </a:solidFill>
              </a:rPr>
              <a:t>مرحلة النمو السكاني الغير متوازي</a:t>
            </a:r>
            <a:endParaRPr lang="en-US" sz="2800" b="1" u="sng" dirty="0">
              <a:solidFill>
                <a:srgbClr val="C00000"/>
              </a:solidFill>
            </a:endParaRPr>
          </a:p>
        </p:txBody>
      </p:sp>
      <p:pic>
        <p:nvPicPr>
          <p:cNvPr id="3074" name="Picture 2" descr="ÙØªÙØ¬Ø© Ø¨Ø­Ø« Ø§ÙØµÙØ± Ø¹Ù Ø§ÙØ±Ø¹Ø§ÙØ© Ø§ÙØµØ­Ù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8" y="1427601"/>
            <a:ext cx="47625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ÙØªÙØ¬Ø© Ø¨Ø­Ø« Ø§ÙØµÙØ± Ø¹Ù Ø§ÙØ±Ø¹Ø§ÙØ© Ø§ÙØµØ­ÙØ© ÙÙ Ø§ÙØ§ÙØ§Ø±Ø§Øª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69" y="2198455"/>
            <a:ext cx="4782185" cy="319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6609" y="5288340"/>
            <a:ext cx="7104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 smtClean="0"/>
              <a:t>توفر الرعاية الصحية ادى الى ...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24780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CB4F0D74BF2D479806E3DE44F3F893" ma:contentTypeVersion="5" ma:contentTypeDescription="Create a new document." ma:contentTypeScope="" ma:versionID="369153ed44d35184e2555accffaf243f">
  <xsd:schema xmlns:xsd="http://www.w3.org/2001/XMLSchema" xmlns:xs="http://www.w3.org/2001/XMLSchema" xmlns:p="http://schemas.microsoft.com/office/2006/metadata/properties" xmlns:ns2="281ca93f-34d3-4a89-9960-8bfade5b4dab" xmlns:ns3="7c34cbe2-c750-4b17-8fe1-7b34e03b0bed" targetNamespace="http://schemas.microsoft.com/office/2006/metadata/properties" ma:root="true" ma:fieldsID="6a26b53834144c341a1d8661d6873c50" ns2:_="" ns3:_="">
    <xsd:import namespace="281ca93f-34d3-4a89-9960-8bfade5b4dab"/>
    <xsd:import namespace="7c34cbe2-c750-4b17-8fe1-7b34e03b0b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ca93f-34d3-4a89-9960-8bfade5b4d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34cbe2-c750-4b17-8fe1-7b34e03b0be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A5AD26-14CB-49E4-A08F-6CC4FCB167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DE2897-8958-4ACA-842F-4EB687192865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  <ds:schemaRef ds:uri="7c34cbe2-c750-4b17-8fe1-7b34e03b0bed"/>
    <ds:schemaRef ds:uri="281ca93f-34d3-4a89-9960-8bfade5b4dab"/>
  </ds:schemaRefs>
</ds:datastoreItem>
</file>

<file path=customXml/itemProps3.xml><?xml version="1.0" encoding="utf-8"?>
<ds:datastoreItem xmlns:ds="http://schemas.openxmlformats.org/officeDocument/2006/customXml" ds:itemID="{CFE2598E-1767-4E01-98DB-CD27C805DF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1ca93f-34d3-4a89-9960-8bfade5b4dab"/>
    <ds:schemaRef ds:uri="7c34cbe2-c750-4b17-8fe1-7b34e03b0b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</TotalTime>
  <Words>271</Words>
  <Application>Microsoft Office PowerPoint</Application>
  <PresentationFormat>Widescreen</PresentationFormat>
  <Paragraphs>63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النمو الحضري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ADEC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النمو الحضري</dc:title>
  <dc:creator>Shamsa Al Saedi</dc:creator>
  <cp:lastModifiedBy>Windows User</cp:lastModifiedBy>
  <cp:revision>48</cp:revision>
  <cp:lastPrinted>2018-10-30T22:20:47Z</cp:lastPrinted>
  <dcterms:created xsi:type="dcterms:W3CDTF">2017-10-30T06:07:35Z</dcterms:created>
  <dcterms:modified xsi:type="dcterms:W3CDTF">2018-10-30T23:26:59Z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0x010100EBCB4F0D74BF2D479806E3DE44F3F893</vt:lpwstr>
  </property>
</Properties>
</file>